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92" r:id="rId3"/>
    <p:sldId id="296" r:id="rId4"/>
    <p:sldId id="285" r:id="rId5"/>
    <p:sldId id="283" r:id="rId6"/>
    <p:sldId id="284" r:id="rId7"/>
    <p:sldId id="286" r:id="rId8"/>
    <p:sldId id="274" r:id="rId9"/>
    <p:sldId id="273" r:id="rId10"/>
    <p:sldId id="276" r:id="rId11"/>
    <p:sldId id="282" r:id="rId12"/>
    <p:sldId id="277" r:id="rId13"/>
    <p:sldId id="279" r:id="rId14"/>
    <p:sldId id="280" r:id="rId15"/>
    <p:sldId id="278" r:id="rId16"/>
    <p:sldId id="287" r:id="rId17"/>
    <p:sldId id="288" r:id="rId18"/>
    <p:sldId id="289" r:id="rId19"/>
    <p:sldId id="290" r:id="rId20"/>
    <p:sldId id="291" r:id="rId21"/>
    <p:sldId id="281" r:id="rId22"/>
    <p:sldId id="293" r:id="rId23"/>
    <p:sldId id="294" r:id="rId24"/>
    <p:sldId id="295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03" autoAdjust="0"/>
    <p:restoredTop sz="94660"/>
  </p:normalViewPr>
  <p:slideViewPr>
    <p:cSldViewPr snapToGrid="0">
      <p:cViewPr varScale="1">
        <p:scale>
          <a:sx n="93" d="100"/>
          <a:sy n="93" d="100"/>
        </p:scale>
        <p:origin x="72" y="2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2-27T05:11:01.474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3040 274,'-5'0,"-1"-1,1 1,0-1,-1 0,1-1,0 1,-1-1,1 0,0 0,0 0,-3-3,-5-4,1 0,0-1,-5-5,9 8,4 3,-1 1,1 0,-1 0,0 0,0 0,0 1,0 0,0 0,-2 0,-10-2,-1 0,-4 1,0 0,-263-50,-271-39,413 79,1 7,-81 9,182-1,0 2,1 1,0 3,0 1,1 2,0 2,1 1,-27 15,-54 37,-78 59,121-75,-201 143,229-156,2 3,2 1,2 3,-20 27,45-48,0 1,2 0,1 2,1-1,1 2,1-1,2 2,0-1,2 1,1 1,-1 20,5-27,1 0,1-1,1 1,1 0,1-1,1 1,3 7,-2-12,0-1,2 1,0-1,1 0,0-1,1 0,1-1,0 1,7 5,4 1,0 0,1-2,1-1,1-1,0 0,1-2,9 3,23 9,1-2,53 15,-11-11,0-4,49 3,13-6,32-4,-104-15,-1-4,0-4,0-4,55-14,88-27,27-19,-82 17,4-10,-98 30,-2-4,-1-4,16-14,-19 5,-2-3,-2-3,14-18,-42 31,-1-2,-2-2,-3-1,-1-2,6-15,-30 42,-1-1,-1 0,-2-1,0 0,-1 0,3-15,-10 27,0 1,0-1,-1 0,-1 0,0-1,0 1,-1 0,-1 3,1 1,-1-1,0 1,-1 0,0 0,-1 0,1 0,-1 0,-1 1,-2-3,-1-2,-2 1,0 1,0 0,0 0,-2 1,-7-6,-7-1,0 0,-24-10,-5 2,-1 3,-1 2,-21-3,-30-3,-38-1,-21 4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2-24T21:08:19.607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444 1179,'0'-54,"0"-10,-5-50,3 92,-1-1,-1 1,-1 0,0 0,-2 1,-8-20,-3-1,-2 0,-2 2,-1 0,-1 2,-18-21,34 48,1-1,0 0,1-1,1 1,-1-1,2-1,0 1,-3-14,2 8,-1 1,0-1,-1 1,-4-7,-148-258,164 295,0 1,-1-1,-1 1,0 0,0 0,-1 0,-1 0,0 1,0 8,-1 155,-1-109,1-31</inkml:trace>
  <inkml:trace contextRef="#ctx0" brushRef="#br0" timeOffset="2897.419">28 0,'0'5,"4"7,5 0,6 0,4-3,3-3,7 2,1 0,1 3,-1 0,-1-1,-2-4,-5-2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2-24T21:08:26.619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2 1205,'53'-46,"-38"35,0-2,-1 0,1-2,142-172,-72 84,-62 71,-1-1,-1-1,-2-1,-2 0,0-4,24-45,-3 27,-30 47,0 0,-1 0,-1 0,0-1,0 0,1-6,1-8,-1-1,-1 0,-2 0,0 0,-1-13,0-43,-4-8,1 68,0 20,0 1,0 0,0 0,0 0,0-1,0 1,0 0,0 0,-1-1,1 1,0 0,-1 0,1 0,-1 0,1 0,-1 0,0 0,1 0,-1 0,0 0,0-1,0 2,0 0,0 0,1 0,-1 0,0 0,0 0,0 0,1 0,-1 0,0 0,0 0,1 1,-1-1,0 0,0 1,1-1,-1 0,0 1,1-1,-1 1,1-1,-1 1,0 0,-6 5,0 2,1-1,0 1,-4 5,0 2,-26 36,-25 26,36-50</inkml:trace>
  <inkml:trace contextRef="#ctx0" brushRef="#br0" timeOffset="1701.231">635 116,'4'-4,"5"-2,6 1,3 1,4 1,1 5,-3 7,3 5,-2 5,-5 11,-1 5,0 1,-1-2,-3-3,-5-2,-2-6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2-24T22:14:46.233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2270 426,'-2'1,"0"1,-1-1,1 0,0 0,-1 1,1-1,-1-1,1 1,-1 0,1-1,-1 1,-1-1,-34 2,26-2,-362 1,181-2,170-1,0 0,0-1,-19-6,-19-3,43 9,-16-2,0 1,-19 1,23 3,-1-1,1-2,-3-1,9 1,1 1,-1 1,0 1,9 0</inkml:trace>
  <inkml:trace contextRef="#ctx0" brushRef="#br0" timeOffset="7231.884">1585 469,'0'-1,"1"1,-1 0,1-1,-1 1,1 0,-1-1,0 1,1-1,-1 1,0-1,1 1,-1-1,0 1,0-1,0 1,1-1,-1 1,0-1,0 1,0-1,0 1,0-1,0 1,0-1,0 0,0 1,0-1,0 1,0-1,0 1,-1-1,0 0,0 0,1 0,-1 0,0 1,0-1,0 0,0 1,0-1,0 1,-1-1,1 1,0-1,0 1,-1 0,-6-2,-1 1,1 0,-8 0,8 1,0 0,0 0,0 1,0 1,0-1,0 1,1 1,-1-1,0 1,1 1,0-1,0 1,0 0,0 1,-4 4,-35 28,-30 34,6-4,54-52,2 0,-11 15,10-11,-16 14,-58 46,3-3,10-7,-32 18,85-68,1-1,-1-1,-1 0,0-2,-1-1,-19 7,7-3,0 0,-10 10,-24 12,-19 11,-7 10,-8 4,94-58,-2 0,1 1,0 0,1 0,-1 1,1 2,10-11,1 0,0 0,0 0,-1 0,1 0,0 1,0-1,0 0,-1 0,1 0,0 0,0 1,0-1,0 0,-1 0,1 0,0 1,0-1,0 0,0 0,0 1,0-1,0 0,0 0,0 1,-1-1,1 0,0 0,0 1,0-1,1 0,-1 0,0 1,0-1,0 0,0 0,0 1,0-1,0 0,0 0,0 1,1-1,-1 0,0 0,0 0,0 1,0-1,1 0,-1 0,1 1,0-1,-1 0,1 0,0 0,0 0,0 0,0 0,0 0,0 0,0 0,-1-1,1 1,0 0,0-1,9-3,-1-1,0-1,0 1,0-2,-1 1,13-9,-1-1,-1-1,0 0,-2-1,0-1,3-6,17-17,-32 37,-1-1,1 1,-1 0,0-1,0 0,-1 0,1 0,-1-1,-1 1,1-1,-1 1,0-1,-1 0,0 0,0 0,0-6,-3-117,1 105,2 76,-2 69,0-112,0-1,-1 1,0-1,0 1,0-1,-1 0,-1 2,-27 50,17-35,10-17,1-1,-2 0,1 0,0 0,-1-1,0 1,0-1,-1 0,-1 0,3-2,1-1,-1 0,0 1,0-2,0 1,0 0,0-1,-1 0,1 0,0 0,-1-1,1 1,0-1,-1 0,-2-1,53 0,-13-1,160-7,-132 5,14 2,-68 1,0 1,0-2,1 1,-1-1,0 0,6-3,-4 2,0 0,0 0,10-1,51 0,-50 4</inkml:trace>
  <inkml:trace contextRef="#ctx0" brushRef="#br0" timeOffset="183919.11">2584 254,'1133'0,"-1120"-1,0-1,0 0,-1 0,1-2,-1 1,9-5,-6 3,0 0,0 1,1 0,5 1,-4 0,0-1,-1 0,0-2,1 1,-2-2,10-5,7-2,10-5,-2 1,34-9,-62 23,0 0,0-1,-1-1,0 0,1 0,-2-1,1 0,-1-1,0 0,8-9,-7 4</inkml:trace>
  <inkml:trace contextRef="#ctx0" brushRef="#br0" timeOffset="187589.492">3625 283,'7'0,"-1"1,1 0,0 0,0 0,0 1,-1 0,1 1,-1-1,0 1,0 0,0 1,0-1,0 1,2 2,10 10,-1 0,0 2,8 11,-5-6,15 13,40 28,3-2,3-4,60 31,-84-55,30 27,-64-44,-2 1,0 1,-1 1,-1 1,1 4,1 2,1-1,17 15,-38-40,0-1,-1 1,1 0,0 0,0-1,-1 1,1-1,0 1,0-1,0 1,0-1,0 1,0-1,-1 0,1 1,0-1,0 0,0 0,0 0,0 0,0 0,0 0,0 0,0 0,0-1,0 0,-1 1,1-1,0 0,-1 0,1 1,0-1,-1 0,1 0,-1 0,0 0,1 0,-1 0,0 1,1-1,-1 0,0 0,0 0,0 0,0 0,0-1,2-36,-1 1,-2-1,-3-8,-10-48,12 81,0 0,-1 0,-1 0,0 1,-1-1,-1 1,0 0,0 0,6 11,-1 1,1-1,0 0,-1 1,1-1,-1 0,1 1,-1-1,1 1,-1-1,1 1,-1-1,1 1,-1-1,0 1,1-1,-1 1,0 0,1-1,-2 1,2 0,0 0,-1 0,1 1,0-1,-1 0,1 0,0 1,-1-1,1 0,0 1,0-1,-1 0,1 0,0 1,0-1,-1 1,1-1,0 0,0 1,0-1,0 0,0 1,0-1,-1 1,1-1,-2 32,1 11,4 98,1-99,8 27,-1-26,-8-32,0-1,0 1,-1 1,-1-1,0 0,0 3,-1-13,0 0,0 0,0 0,-1 0,1 0,0 0,0 0,-1 0,1 0,0 0,-1 0,1 0,-1 0,1 0,-1-1,0 1,1 0,-1 0,0-1,0 1,1 0,-1-1,0 1,-1 0,1-1,-1 1,0-1,1 1,-1-1,0 0,1 1,-1-1,0 0,0 0,1 0,-1 0,0-1,-3 1,0-2,0 1,0 0,0-1,0 0,0 0,0 0,-4-3,-8-7,-1 2,0 0,-1 2,-9-4,-25-7,-20-2,70 20,-129-43,107 35,70 6,280 4,-310 0,0 1,0 0,0 1,-1 1,12 4,26 6,-27-9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0B268A-D629-4E3B-8095-4C5CA397CC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FE1C58-E26A-4EF3-B847-21538B8BD8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8573C4-813E-44E9-A1C0-15A4BB6B4F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644A6-59D6-464D-AD1A-3A8F82524950}" type="datetimeFigureOut">
              <a:rPr lang="en-US" smtClean="0"/>
              <a:t>2/27/2019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EF2281-55D8-4FA7-80AE-76CDEC999A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2E6D64-467A-4FBA-B52D-B89DD8330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DEBEC-650D-4C08-A2E7-7C124F550B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4666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68F2B-E72B-40C6-9F18-3F211DB871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2B02F0-22D8-4240-B620-3E98FFAF6E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7D917C-23E3-4E21-BD70-F66991CD25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644A6-59D6-464D-AD1A-3A8F82524950}" type="datetimeFigureOut">
              <a:rPr lang="en-US" smtClean="0"/>
              <a:t>2/27/2019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490516-79AC-44D6-BC1F-BF881ABA42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FF1B87-D8E6-46E0-B20D-3872BCBE26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DEBEC-650D-4C08-A2E7-7C124F550B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8500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76CC476-CEC6-4F95-89CC-7C953112DDC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50E12D5-7D9E-4CA3-935A-A2411B3613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3BCAAD-3245-42BB-A9F2-958052BEA3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644A6-59D6-464D-AD1A-3A8F82524950}" type="datetimeFigureOut">
              <a:rPr lang="en-US" smtClean="0"/>
              <a:t>2/27/2019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38661B-BE73-478B-955E-782415C8A3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3A2914-DA2C-404B-B940-BB12FBF064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DEBEC-650D-4C08-A2E7-7C124F550B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7634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33D62B-486A-43FC-8102-0869E12FE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7905E8-8B84-4EEE-81EC-6BC033B1C8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5CE55E-60A7-41D8-81C1-05787D97EB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644A6-59D6-464D-AD1A-3A8F82524950}" type="datetimeFigureOut">
              <a:rPr lang="en-US" smtClean="0"/>
              <a:t>2/27/2019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B6CA3D-18AC-4E65-81F9-6F6B5F796B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00D43B-3C3E-486D-8652-F4B61204B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DEBEC-650D-4C08-A2E7-7C124F550B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3731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BCFA5-45B2-4CCF-946D-997213DE1B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BB947C-8C22-4AD9-868A-9FE84D7F4C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B456C8-2D8E-430D-A6C8-4D2F60E0EE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644A6-59D6-464D-AD1A-3A8F82524950}" type="datetimeFigureOut">
              <a:rPr lang="en-US" smtClean="0"/>
              <a:t>2/27/2019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75DB82-1460-4202-BF2E-7511534F82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E58349-D8E0-4FEB-A054-E0020DA4E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DEBEC-650D-4C08-A2E7-7C124F550B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374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F6E91-440F-4E1C-BE13-FFF8943ED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CE8847-D4DD-45B6-8A44-9B6A30DB50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A5513D-D986-4102-946D-9BB4C5F5F4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81BFA2-CBFF-4961-8324-766C310404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644A6-59D6-464D-AD1A-3A8F82524950}" type="datetimeFigureOut">
              <a:rPr lang="en-US" smtClean="0"/>
              <a:t>2/27/2019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E36132-6937-43D9-9789-00995D1133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C5622A-F3C2-4DA8-A0CE-3FD1E29778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DEBEC-650D-4C08-A2E7-7C124F550B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1864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87EA7B-579E-419E-A9C0-5C9C90B2E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042CFF-0FA8-48E1-BA78-4C849E0819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45372A-5968-4301-9954-4C946304E0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7864521-6EA1-463E-9392-65E892413F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16CF456-1301-4D4D-99EF-6FCA2850169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790253E-0DC7-4606-84EA-4571D207C0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644A6-59D6-464D-AD1A-3A8F82524950}" type="datetimeFigureOut">
              <a:rPr lang="en-US" smtClean="0"/>
              <a:t>2/27/2019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7920B44-EECB-4258-9B0A-869A143248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1C462E1-2A4E-407E-8E37-9BCC0D448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DEBEC-650D-4C08-A2E7-7C124F550B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9560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689B23-4975-4818-8746-6DFBA4CEBE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E3C5BCA-5445-4286-8751-B5F003B427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644A6-59D6-464D-AD1A-3A8F82524950}" type="datetimeFigureOut">
              <a:rPr lang="en-US" smtClean="0"/>
              <a:t>2/27/2019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867ED7-F270-40A4-BA4D-C039CFA333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919D56-5126-4CAD-B26B-6502E9623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DEBEC-650D-4C08-A2E7-7C124F550B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8040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4502823-C188-4FC2-A28E-C286027286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644A6-59D6-464D-AD1A-3A8F82524950}" type="datetimeFigureOut">
              <a:rPr lang="en-US" smtClean="0"/>
              <a:t>2/27/2019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621DB05-F080-4CD8-9940-63DC41D616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834EDE-447E-4660-9CC3-F81561C323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DEBEC-650D-4C08-A2E7-7C124F550B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5537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963546-1241-4331-9CE6-D8A77C0A56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69A200-7F00-48DA-8431-850DA80D9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F94B7D-E19A-40A4-AD07-64D6754016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DD6053-F42B-4CC6-AF21-845C5DC9CD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644A6-59D6-464D-AD1A-3A8F82524950}" type="datetimeFigureOut">
              <a:rPr lang="en-US" smtClean="0"/>
              <a:t>2/27/2019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4F9581-5049-4B93-8667-B7D184AFE2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21DE27-5DE2-489F-991E-B6239E61B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DEBEC-650D-4C08-A2E7-7C124F550B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4275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F58DBE-CD0A-40B2-BD9C-CE2D7622D6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D1E4204-832F-47B5-95FD-0C1919F44B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DAAB30-0894-4E8E-9452-ABF2CF0A26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F2EE1C-0F3F-4374-9A91-37E82D96AF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644A6-59D6-464D-AD1A-3A8F82524950}" type="datetimeFigureOut">
              <a:rPr lang="en-US" smtClean="0"/>
              <a:t>2/27/2019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D3F89E-6C88-4F27-9A9F-290071CDE2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929C8B-CBA9-4CCF-B0AF-815788EDA2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DEBEC-650D-4C08-A2E7-7C124F550B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0173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4CFED5-C38A-4864-93A2-BCF10B608E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76CEA6-5A65-4FB4-9319-9325A9FE60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0BE249-94C6-4D3B-9E06-6B907734F4E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9644A6-59D6-464D-AD1A-3A8F82524950}" type="datetimeFigureOut">
              <a:rPr lang="en-US" smtClean="0"/>
              <a:t>2/27/2019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EE5664-4200-41DD-B30A-4E161F53DE6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E6543B-338F-4ABE-A002-9926B2EDBC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8DEBEC-650D-4C08-A2E7-7C124F550B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3216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8.png"/><Relationship Id="rId3" Type="http://schemas.openxmlformats.org/officeDocument/2006/relationships/customXml" Target="../ink/ink4.xml"/><Relationship Id="rId7" Type="http://schemas.openxmlformats.org/officeDocument/2006/relationships/image" Target="../media/image11.png"/><Relationship Id="rId12" Type="http://schemas.openxmlformats.org/officeDocument/2006/relationships/image" Target="../media/image39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openxmlformats.org/officeDocument/2006/relationships/image" Target="../media/image35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Relationship Id="rId14" Type="http://schemas.openxmlformats.org/officeDocument/2006/relationships/image" Target="../media/image4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control.dii.unisi.it/sdc/altro/TabellaTrasformataZ.pdf" TargetMode="External"/><Relationship Id="rId4" Type="http://schemas.openxmlformats.org/officeDocument/2006/relationships/image" Target="../media/image4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hyperlink" Target="https://www.youtube.com/watch?v=KEMt58ePNDs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87.png"/><Relationship Id="rId7" Type="http://schemas.openxmlformats.org/officeDocument/2006/relationships/image" Target="../media/image91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emf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5.png"/><Relationship Id="rId7" Type="http://schemas.openxmlformats.org/officeDocument/2006/relationships/customXml" Target="../ink/ink3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1.png"/><Relationship Id="rId5" Type="http://schemas.openxmlformats.org/officeDocument/2006/relationships/customXml" Target="../ink/ink2.xml"/><Relationship Id="rId10" Type="http://schemas.openxmlformats.org/officeDocument/2006/relationships/image" Target="../media/image20.png"/><Relationship Id="rId4" Type="http://schemas.openxmlformats.org/officeDocument/2006/relationships/image" Target="../media/image16.png"/><Relationship Id="rId9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FB2663-EA92-4B05-84DF-94465373BD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504" y="1182919"/>
            <a:ext cx="9904991" cy="2387600"/>
          </a:xfrm>
        </p:spPr>
        <p:txBody>
          <a:bodyPr>
            <a:normAutofit fontScale="90000"/>
          </a:bodyPr>
          <a:lstStyle/>
          <a:p>
            <a:r>
              <a:rPr lang="ar-SY" sz="53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التحكم الحديث 2 (التحكم الرقمي)</a:t>
            </a:r>
            <a:br>
              <a:rPr lang="ar-SY" sz="53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br>
              <a:rPr lang="ar-SY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4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Modern Control 2 (Digital Control)</a:t>
            </a:r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D8BF67-A997-468F-A693-951DBA4281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17542"/>
            <a:ext cx="9144000" cy="1040258"/>
          </a:xfrm>
        </p:spPr>
        <p:txBody>
          <a:bodyPr>
            <a:normAutofit fontScale="85000" lnSpcReduction="20000"/>
          </a:bodyPr>
          <a:lstStyle/>
          <a:p>
            <a:pPr rtl="1"/>
            <a:r>
              <a:rPr lang="ar-SY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ثالث تحكم – فصل ثاني - 2019</a:t>
            </a:r>
          </a:p>
          <a:p>
            <a:pPr rtl="1"/>
            <a:r>
              <a:rPr lang="ar-SY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كلية الهندسة الكهربائية والالكترونية – جامعة حلب</a:t>
            </a: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rtl="1"/>
            <a:r>
              <a:rPr lang="ar-SY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د. أسعد كعدان</a:t>
            </a: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7B7F844-DDE6-4869-879E-83A81F907CD5}"/>
              </a:ext>
            </a:extLst>
          </p:cNvPr>
          <p:cNvSpPr txBox="1">
            <a:spLocks/>
          </p:cNvSpPr>
          <p:nvPr/>
        </p:nvSpPr>
        <p:spPr>
          <a:xfrm>
            <a:off x="861743" y="4921714"/>
            <a:ext cx="10468511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ar-SY" sz="3200" dirty="0">
                <a:solidFill>
                  <a:srgbClr val="FF0000"/>
                </a:solidFill>
              </a:rPr>
              <a:t>المحاضرة 2</a:t>
            </a:r>
            <a:endParaRPr lang="en-US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50628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6A574-2215-4392-A13F-7655B4EE4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103" y="0"/>
            <a:ext cx="10515600" cy="811658"/>
          </a:xfrm>
        </p:spPr>
        <p:txBody>
          <a:bodyPr>
            <a:normAutofit/>
          </a:bodyPr>
          <a:lstStyle/>
          <a:p>
            <a:pPr algn="ctr" rtl="1"/>
            <a:r>
              <a:rPr lang="ar-SY" sz="3600" b="1" dirty="0">
                <a:solidFill>
                  <a:srgbClr val="FF0000"/>
                </a:solidFill>
              </a:rPr>
              <a:t>تحويل </a:t>
            </a:r>
            <a:r>
              <a:rPr lang="en-US" sz="3600" b="1" dirty="0">
                <a:solidFill>
                  <a:srgbClr val="FF0000"/>
                </a:solidFill>
              </a:rPr>
              <a:t>Z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1F0A7753-F212-4C3F-92A8-0343435AB72D}"/>
                  </a:ext>
                </a:extLst>
              </p:cNvPr>
              <p:cNvSpPr/>
              <p:nvPr/>
            </p:nvSpPr>
            <p:spPr>
              <a:xfrm>
                <a:off x="929812" y="1025595"/>
                <a:ext cx="10777670" cy="285065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 algn="r" rtl="1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ar-SY" sz="2400" b="1" dirty="0"/>
                  <a:t>ما هو الشكل الحقيقي ل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ar-SY" sz="2400" b="1" dirty="0"/>
                  <a:t>؟</a:t>
                </a:r>
              </a:p>
              <a:p>
                <a:pPr marL="914400" lvl="1" indent="-457200" algn="r" rtl="1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en-US" sz="2400" b="1" dirty="0"/>
                  <a:t>Z</a:t>
                </a:r>
                <a:r>
                  <a:rPr lang="ar-SY" sz="2400" b="1" dirty="0"/>
                  <a:t> عدد عقدي وبالتالي له مركبتان: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  <m:r>
                          <a:rPr lang="el-G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sup>
                    </m:sSup>
                  </m:oMath>
                </a14:m>
                <a:r>
                  <a:rPr lang="ar-SY" sz="2400" b="1" dirty="0"/>
                  <a:t>  </a:t>
                </a:r>
                <a14:m>
                  <m:oMath xmlns:m="http://schemas.openxmlformats.org/officeDocument/2006/math">
                    <m:r>
                      <a:rPr lang="ar-SY" sz="24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ar-SY" sz="2400" b="1" i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 algn="r" rtl="1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l-G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</m:oMath>
                  </m:oMathPara>
                </a14:m>
                <a:endParaRPr lang="en-US" sz="2400" b="1" dirty="0"/>
              </a:p>
              <a:p>
                <a:pPr marL="914400" lvl="1" indent="-457200" algn="r" rtl="1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endParaRPr lang="ar-SY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914400" lvl="1" indent="-457200" algn="r" rtl="1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endParaRPr lang="en-US" sz="2400" b="1" dirty="0"/>
              </a:p>
            </p:txBody>
          </p:sp>
        </mc:Choice>
        <mc:Fallback xmlns=""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1F0A7753-F212-4C3F-92A8-0343435AB7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812" y="1025595"/>
                <a:ext cx="10777670" cy="2850652"/>
              </a:xfrm>
              <a:prstGeom prst="rect">
                <a:avLst/>
              </a:prstGeom>
              <a:blipFill>
                <a:blip r:embed="rId2"/>
                <a:stretch>
                  <a:fillRect r="-7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44536D18-3139-496A-8326-7EB65492D7A6}"/>
              </a:ext>
            </a:extLst>
          </p:cNvPr>
          <p:cNvSpPr/>
          <p:nvPr/>
        </p:nvSpPr>
        <p:spPr>
          <a:xfrm>
            <a:off x="929812" y="2705867"/>
            <a:ext cx="393193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ar-SY" sz="2000" b="1" dirty="0"/>
              <a:t>عدد أسي.. عندما تكون </a:t>
            </a:r>
            <a:r>
              <a:rPr lang="en-US" sz="2000" b="1" dirty="0"/>
              <a:t>k</a:t>
            </a:r>
            <a:r>
              <a:rPr lang="ar-SY" sz="2000" b="1" dirty="0"/>
              <a:t> موجبة و </a:t>
            </a:r>
            <a:r>
              <a:rPr lang="en-US" sz="2000" b="1" dirty="0"/>
              <a:t>r&gt;1</a:t>
            </a:r>
            <a:r>
              <a:rPr lang="ar-SY" sz="2000" b="1" dirty="0"/>
              <a:t> يكون هذا العدد </a:t>
            </a:r>
            <a:r>
              <a:rPr lang="ar-SY" sz="2000" b="1" dirty="0">
                <a:solidFill>
                  <a:srgbClr val="FF0000"/>
                </a:solidFill>
              </a:rPr>
              <a:t>متناقص أسياً </a:t>
            </a:r>
            <a:r>
              <a:rPr lang="ar-SY" sz="2000" b="1" dirty="0"/>
              <a:t>وعندما </a:t>
            </a:r>
            <a:r>
              <a:rPr lang="en-US" sz="2000" b="1" dirty="0"/>
              <a:t>r&lt;1</a:t>
            </a:r>
            <a:r>
              <a:rPr lang="ar-SY" sz="2000" b="1" dirty="0"/>
              <a:t> يكون العدد </a:t>
            </a:r>
            <a:r>
              <a:rPr lang="ar-SY" sz="2000" b="1" dirty="0">
                <a:solidFill>
                  <a:srgbClr val="FF0000"/>
                </a:solidFill>
              </a:rPr>
              <a:t>متزايد أسياً</a:t>
            </a:r>
            <a:endParaRPr lang="en-US" sz="20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FA473C4F-916F-4FE7-B2DB-7B2B902F1A93}"/>
                  </a:ext>
                </a:extLst>
              </p14:cNvPr>
              <p14:cNvContentPartPr/>
              <p14:nvPr/>
            </p14:nvContentPartPr>
            <p14:xfrm>
              <a:off x="5465584" y="2655472"/>
              <a:ext cx="1676836" cy="558227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FA473C4F-916F-4FE7-B2DB-7B2B902F1A9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456584" y="2646834"/>
                <a:ext cx="1694476" cy="5758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B03F48DB-398A-48DB-A07E-6031A6E13584}"/>
                  </a:ext>
                </a:extLst>
              </p:cNvPr>
              <p:cNvSpPr/>
              <p:nvPr/>
            </p:nvSpPr>
            <p:spPr>
              <a:xfrm>
                <a:off x="7381714" y="2494831"/>
                <a:ext cx="4099657" cy="7078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 rtl="1"/>
                <a:r>
                  <a:rPr lang="ar-SY" sz="2000" b="1" dirty="0"/>
                  <a:t>مجموع اشارتين </a:t>
                </a:r>
                <a:r>
                  <a:rPr lang="ar-SY" sz="2000" b="1" dirty="0" err="1"/>
                  <a:t>جيبيتين</a:t>
                </a:r>
                <a:r>
                  <a:rPr lang="ar-SY" sz="2000" b="1" dirty="0"/>
                  <a:t> بتردد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type m:val="skw"/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den>
                    </m:f>
                  </m:oMath>
                </a14:m>
                <a:r>
                  <a:rPr lang="ar-SY" sz="2000" b="1" dirty="0"/>
                  <a:t> حسب أويلر.. </a:t>
                </a:r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B03F48DB-398A-48DB-A07E-6031A6E135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1714" y="2494831"/>
                <a:ext cx="4099657" cy="707886"/>
              </a:xfrm>
              <a:prstGeom prst="rect">
                <a:avLst/>
              </a:prstGeom>
              <a:blipFill>
                <a:blip r:embed="rId5"/>
                <a:stretch>
                  <a:fillRect t="-62931" r="-1488" b="-612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B9D1D3B3-C32E-4BB8-848B-2FB6D33BDD3A}"/>
                  </a:ext>
                </a:extLst>
              </p:cNvPr>
              <p:cNvSpPr/>
              <p:nvPr/>
            </p:nvSpPr>
            <p:spPr>
              <a:xfrm>
                <a:off x="7845944" y="3177418"/>
                <a:ext cx="3103157" cy="3782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cos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⁡(</m:t>
                      </m:r>
                      <m: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𝑗𝑠𝑖𝑛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B9D1D3B3-C32E-4BB8-848B-2FB6D33BDD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5944" y="3177418"/>
                <a:ext cx="3103157" cy="378245"/>
              </a:xfrm>
              <a:prstGeom prst="rect">
                <a:avLst/>
              </a:prstGeom>
              <a:blipFill>
                <a:blip r:embed="rId6"/>
                <a:stretch>
                  <a:fillRect b="-145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Picture 17">
            <a:extLst>
              <a:ext uri="{FF2B5EF4-FFF2-40B4-BE49-F238E27FC236}">
                <a16:creationId xmlns:a16="http://schemas.microsoft.com/office/drawing/2014/main" id="{6A9F92E2-CDB4-45F5-BC38-463A3285A3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99355" y="3783175"/>
            <a:ext cx="2313131" cy="133031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8F7346D-F5FA-46DF-95A0-3EBCC5911C5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39225" y="3792164"/>
            <a:ext cx="2273478" cy="141460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E2C1530B-0087-4290-A4D3-4D8D5658588F}"/>
                  </a:ext>
                </a:extLst>
              </p:cNvPr>
              <p:cNvSpPr/>
              <p:nvPr/>
            </p:nvSpPr>
            <p:spPr>
              <a:xfrm>
                <a:off x="9472638" y="5164591"/>
                <a:ext cx="122129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𝑠𝑖𝑛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E2C1530B-0087-4290-A4D3-4D8D565858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2638" y="5164591"/>
                <a:ext cx="1221296" cy="369332"/>
              </a:xfrm>
              <a:prstGeom prst="rect">
                <a:avLst/>
              </a:prstGeom>
              <a:blipFill>
                <a:blip r:embed="rId9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F1AB4036-E31E-42F8-BDF5-0C1B5D03F83A}"/>
                  </a:ext>
                </a:extLst>
              </p:cNvPr>
              <p:cNvSpPr/>
              <p:nvPr/>
            </p:nvSpPr>
            <p:spPr>
              <a:xfrm>
                <a:off x="7142420" y="5164591"/>
                <a:ext cx="105221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cos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⁡(</m:t>
                      </m:r>
                      <m: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F1AB4036-E31E-42F8-BDF5-0C1B5D03F8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2420" y="5164591"/>
                <a:ext cx="1052211" cy="369332"/>
              </a:xfrm>
              <a:prstGeom prst="rect">
                <a:avLst/>
              </a:prstGeom>
              <a:blipFill>
                <a:blip r:embed="rId10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3" name="Picture 22">
            <a:extLst>
              <a:ext uri="{FF2B5EF4-FFF2-40B4-BE49-F238E27FC236}">
                <a16:creationId xmlns:a16="http://schemas.microsoft.com/office/drawing/2014/main" id="{78F57104-0AA1-422C-A0FE-D7642207B28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44272" y="3698881"/>
            <a:ext cx="2143246" cy="141460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6EDCDA06-7EA9-4D74-A158-E0E13DBD6D49}"/>
                  </a:ext>
                </a:extLst>
              </p:cNvPr>
              <p:cNvSpPr/>
              <p:nvPr/>
            </p:nvSpPr>
            <p:spPr>
              <a:xfrm>
                <a:off x="2264581" y="5106552"/>
                <a:ext cx="1513683" cy="3742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for</m:t>
                      </m:r>
                      <m: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r</m:t>
                      </m:r>
                      <m: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6EDCDA06-7EA9-4D74-A158-E0E13DBD6D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4581" y="5106552"/>
                <a:ext cx="1513683" cy="37427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" name="Picture 24">
            <a:extLst>
              <a:ext uri="{FF2B5EF4-FFF2-40B4-BE49-F238E27FC236}">
                <a16:creationId xmlns:a16="http://schemas.microsoft.com/office/drawing/2014/main" id="{8ADB1E88-500C-4524-B086-A4EDBC62FBD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198573" y="5293687"/>
            <a:ext cx="2271316" cy="1389803"/>
          </a:xfrm>
          <a:prstGeom prst="rect">
            <a:avLst/>
          </a:prstGeom>
        </p:spPr>
      </p:pic>
      <p:sp>
        <p:nvSpPr>
          <p:cNvPr id="88" name="مربع نص 49">
            <a:extLst>
              <a:ext uri="{FF2B5EF4-FFF2-40B4-BE49-F238E27FC236}">
                <a16:creationId xmlns:a16="http://schemas.microsoft.com/office/drawing/2014/main" id="{FB0BE4E8-095B-4385-A8ED-EF38A89543A3}"/>
              </a:ext>
            </a:extLst>
          </p:cNvPr>
          <p:cNvSpPr txBox="1"/>
          <p:nvPr/>
        </p:nvSpPr>
        <p:spPr>
          <a:xfrm>
            <a:off x="4901978" y="4168234"/>
            <a:ext cx="4572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b="1" dirty="0">
                <a:solidFill>
                  <a:srgbClr val="FF0000"/>
                </a:solidFill>
                <a:sym typeface="Symbol"/>
              </a:rPr>
              <a:t></a:t>
            </a:r>
            <a:endParaRPr lang="ar-SA" sz="3600" b="1" dirty="0">
              <a:solidFill>
                <a:srgbClr val="FF0000"/>
              </a:solidFill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94B265A-41A9-4B90-AA6F-413B81A6A411}"/>
              </a:ext>
            </a:extLst>
          </p:cNvPr>
          <p:cNvCxnSpPr/>
          <p:nvPr/>
        </p:nvCxnSpPr>
        <p:spPr>
          <a:xfrm>
            <a:off x="5137079" y="4977829"/>
            <a:ext cx="0" cy="371428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1583A654-A8FB-47EB-9C95-FFE5400EB0C8}"/>
                  </a:ext>
                </a:extLst>
              </p:cNvPr>
              <p:cNvSpPr/>
              <p:nvPr/>
            </p:nvSpPr>
            <p:spPr>
              <a:xfrm>
                <a:off x="3598601" y="5882324"/>
                <a:ext cx="599972" cy="3742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1583A654-A8FB-47EB-9C95-FFE5400EB0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8601" y="5882324"/>
                <a:ext cx="599972" cy="37427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93752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uiExpand="1" build="p"/>
      <p:bldP spid="12" grpId="0"/>
      <p:bldP spid="87" grpId="0"/>
      <p:bldP spid="17" grpId="0"/>
      <p:bldP spid="21" grpId="0"/>
      <p:bldP spid="22" grpId="0"/>
      <p:bldP spid="24" grpId="0"/>
      <p:bldP spid="88" grpId="0"/>
      <p:bldP spid="2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6A574-2215-4392-A13F-7655B4EE4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103" y="0"/>
            <a:ext cx="10515600" cy="811658"/>
          </a:xfrm>
        </p:spPr>
        <p:txBody>
          <a:bodyPr>
            <a:normAutofit/>
          </a:bodyPr>
          <a:lstStyle/>
          <a:p>
            <a:pPr algn="ctr" rtl="1"/>
            <a:r>
              <a:rPr lang="ar-SY" sz="3600" b="1" dirty="0">
                <a:solidFill>
                  <a:srgbClr val="FF0000"/>
                </a:solidFill>
              </a:rPr>
              <a:t>تحويل </a:t>
            </a:r>
            <a:r>
              <a:rPr lang="en-US" sz="3600" b="1" dirty="0">
                <a:solidFill>
                  <a:srgbClr val="FF0000"/>
                </a:solidFill>
              </a:rPr>
              <a:t>Z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F0A7753-F212-4C3F-92A8-0343435AB72D}"/>
              </a:ext>
            </a:extLst>
          </p:cNvPr>
          <p:cNvSpPr/>
          <p:nvPr/>
        </p:nvSpPr>
        <p:spPr>
          <a:xfrm>
            <a:off x="626724" y="1025595"/>
            <a:ext cx="11080758" cy="33478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r-SY" sz="2400" b="1" dirty="0"/>
              <a:t>لماذا نحتاج تحويل </a:t>
            </a:r>
            <a:r>
              <a:rPr lang="en-US" sz="2400" b="1" dirty="0"/>
              <a:t>Z</a:t>
            </a:r>
            <a:r>
              <a:rPr lang="ar-SY" sz="2400" b="1" dirty="0"/>
              <a:t>؟</a:t>
            </a:r>
          </a:p>
          <a:p>
            <a:pPr marL="914400" lvl="1" indent="-457200" algn="r" rt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ar-SY" sz="2400" b="1" dirty="0"/>
              <a:t>نحول المعادلة </a:t>
            </a:r>
            <a:r>
              <a:rPr lang="ar-SY" sz="2400" b="1" dirty="0" err="1"/>
              <a:t>الفرقية</a:t>
            </a:r>
            <a:r>
              <a:rPr lang="ar-SY" sz="2400" b="1" dirty="0"/>
              <a:t> إلى </a:t>
            </a:r>
            <a:r>
              <a:rPr lang="ar-SY" sz="2400" b="1" dirty="0">
                <a:solidFill>
                  <a:srgbClr val="FF0000"/>
                </a:solidFill>
              </a:rPr>
              <a:t>معادلة جبرية </a:t>
            </a:r>
            <a:r>
              <a:rPr lang="ar-SY" sz="2400" b="1" dirty="0"/>
              <a:t>بالنسبة ل </a:t>
            </a:r>
            <a:r>
              <a:rPr lang="en-US" sz="2400" b="1" dirty="0"/>
              <a:t>Z</a:t>
            </a:r>
            <a:r>
              <a:rPr lang="ar-SY" sz="2400" b="1" dirty="0"/>
              <a:t> (إذا كان النظام </a:t>
            </a:r>
            <a:r>
              <a:rPr lang="en-US" sz="2400" b="1" dirty="0"/>
              <a:t>LTI</a:t>
            </a:r>
            <a:r>
              <a:rPr lang="ar-SY" sz="2400" b="1" dirty="0"/>
              <a:t>) بالتالي تصبح سهلة الحل</a:t>
            </a:r>
            <a:r>
              <a:rPr lang="en-US" sz="2400" b="1" dirty="0"/>
              <a:t>:</a:t>
            </a:r>
          </a:p>
          <a:p>
            <a:pPr marL="1371600" lvl="2" indent="-457200" algn="r" rtl="1">
              <a:lnSpc>
                <a:spcPct val="150000"/>
              </a:lnSpc>
              <a:buFont typeface="+mj-lt"/>
              <a:buAutoNum type="arabicPeriod"/>
            </a:pPr>
            <a:r>
              <a:rPr lang="ar-SY" sz="2400" b="1" dirty="0"/>
              <a:t>باستخدام تحويل </a:t>
            </a:r>
            <a:r>
              <a:rPr lang="en-US" sz="2400" b="1" dirty="0"/>
              <a:t>Z</a:t>
            </a:r>
            <a:r>
              <a:rPr lang="ar-SY" sz="2400" b="1" dirty="0"/>
              <a:t> نحول المعادلة </a:t>
            </a:r>
            <a:r>
              <a:rPr lang="ar-SY" sz="2400" b="1" dirty="0" err="1"/>
              <a:t>الفرقية</a:t>
            </a:r>
            <a:r>
              <a:rPr lang="ar-SY" sz="2400" b="1" dirty="0"/>
              <a:t> من المجال الزمني المتقطع </a:t>
            </a:r>
            <a:r>
              <a:rPr lang="en-US" sz="2400" b="1" i="1" dirty="0"/>
              <a:t>k</a:t>
            </a:r>
            <a:r>
              <a:rPr lang="ar-SY" sz="2400" b="1" dirty="0"/>
              <a:t> إلى مجال </a:t>
            </a:r>
            <a:r>
              <a:rPr lang="en-US" sz="2400" b="1" dirty="0"/>
              <a:t>Z</a:t>
            </a:r>
            <a:endParaRPr lang="ar-SY" sz="2400" b="1" dirty="0"/>
          </a:p>
          <a:p>
            <a:pPr marL="1371600" lvl="2" indent="-457200" algn="r" rtl="1">
              <a:lnSpc>
                <a:spcPct val="150000"/>
              </a:lnSpc>
              <a:buFont typeface="+mj-lt"/>
              <a:buAutoNum type="arabicPeriod"/>
            </a:pPr>
            <a:r>
              <a:rPr lang="ar-SY" sz="2400" b="1" dirty="0"/>
              <a:t>نحل المعادلة الجبرية بالنسبة ل </a:t>
            </a:r>
            <a:r>
              <a:rPr lang="en-US" sz="2400" b="1" dirty="0"/>
              <a:t> Z</a:t>
            </a:r>
            <a:endParaRPr lang="ar-SY" sz="2400" b="1" dirty="0"/>
          </a:p>
          <a:p>
            <a:pPr marL="1371600" lvl="2" indent="-457200" algn="r" rtl="1">
              <a:lnSpc>
                <a:spcPct val="150000"/>
              </a:lnSpc>
              <a:buFont typeface="+mj-lt"/>
              <a:buAutoNum type="arabicPeriod"/>
            </a:pPr>
            <a:r>
              <a:rPr lang="ar-SY" sz="2400" b="1" dirty="0"/>
              <a:t>باستخدام تحويل </a:t>
            </a:r>
            <a:r>
              <a:rPr lang="en-US" sz="2400" b="1" dirty="0"/>
              <a:t>Z</a:t>
            </a:r>
            <a:r>
              <a:rPr lang="ar-SY" sz="2400" b="1" dirty="0"/>
              <a:t> العكسي نحول النتيجة من المجال </a:t>
            </a:r>
            <a:r>
              <a:rPr lang="en-US" sz="2400" b="1" dirty="0"/>
              <a:t>Z</a:t>
            </a:r>
            <a:r>
              <a:rPr lang="ar-SY" sz="2400" b="1" dirty="0"/>
              <a:t> إلى المجال الزمني المتقطع </a:t>
            </a:r>
            <a:r>
              <a:rPr lang="en-US" sz="2400" b="1" i="1" dirty="0"/>
              <a:t>k</a:t>
            </a:r>
            <a:endParaRPr lang="ar-SY" sz="2400" b="1" dirty="0"/>
          </a:p>
          <a:p>
            <a:pPr marL="457200" indent="-457200" algn="r" rt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ar-SY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مثال:</a:t>
            </a:r>
            <a:endParaRPr lang="en-US" sz="24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34F13C48-AA67-48F8-88EB-2C27B00BE38C}"/>
                  </a:ext>
                </a:extLst>
              </p:cNvPr>
              <p:cNvSpPr/>
              <p:nvPr/>
            </p:nvSpPr>
            <p:spPr>
              <a:xfrm>
                <a:off x="5468714" y="4321764"/>
                <a:ext cx="4051815" cy="6109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34F13C48-AA67-48F8-88EB-2C27B00BE3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8714" y="4321764"/>
                <a:ext cx="4051815" cy="61093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842D0A6A-EB0D-474B-A8A5-DA5F6CEC180A}"/>
                  </a:ext>
                </a:extLst>
              </p:cNvPr>
              <p:cNvSpPr/>
              <p:nvPr/>
            </p:nvSpPr>
            <p:spPr>
              <a:xfrm>
                <a:off x="5985258" y="5165552"/>
                <a:ext cx="2792688" cy="65197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den>
                      </m:f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842D0A6A-EB0D-474B-A8A5-DA5F6CEC18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5258" y="5165552"/>
                <a:ext cx="2792688" cy="65197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Arrow: Curved Right 2">
            <a:extLst>
              <a:ext uri="{FF2B5EF4-FFF2-40B4-BE49-F238E27FC236}">
                <a16:creationId xmlns:a16="http://schemas.microsoft.com/office/drawing/2014/main" id="{412C85C0-409C-4239-8E46-C44070B729F3}"/>
              </a:ext>
            </a:extLst>
          </p:cNvPr>
          <p:cNvSpPr/>
          <p:nvPr/>
        </p:nvSpPr>
        <p:spPr>
          <a:xfrm>
            <a:off x="3998843" y="4834399"/>
            <a:ext cx="426377" cy="610936"/>
          </a:xfrm>
          <a:prstGeom prst="curved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012FB1A1-6BD8-4145-B2B7-8695FDA496B0}"/>
                  </a:ext>
                </a:extLst>
              </p:cNvPr>
              <p:cNvSpPr/>
              <p:nvPr/>
            </p:nvSpPr>
            <p:spPr>
              <a:xfrm>
                <a:off x="6426107" y="6137075"/>
                <a:ext cx="1953292" cy="3742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012FB1A1-6BD8-4145-B2B7-8695FDA496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6107" y="6137075"/>
                <a:ext cx="1953292" cy="37427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Arrow: Curved Right 30">
            <a:extLst>
              <a:ext uri="{FF2B5EF4-FFF2-40B4-BE49-F238E27FC236}">
                <a16:creationId xmlns:a16="http://schemas.microsoft.com/office/drawing/2014/main" id="{A1B6F7A4-FE0A-4BAC-823D-58A1792F7059}"/>
              </a:ext>
            </a:extLst>
          </p:cNvPr>
          <p:cNvSpPr/>
          <p:nvPr/>
        </p:nvSpPr>
        <p:spPr>
          <a:xfrm>
            <a:off x="3998842" y="5692726"/>
            <a:ext cx="426377" cy="610936"/>
          </a:xfrm>
          <a:prstGeom prst="curved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9693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uiExpand="1" build="p"/>
      <p:bldP spid="19" grpId="0"/>
      <p:bldP spid="29" grpId="0"/>
      <p:bldP spid="3" grpId="0" animBg="1"/>
      <p:bldP spid="30" grpId="0"/>
      <p:bldP spid="3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>
            <a:extLst>
              <a:ext uri="{FF2B5EF4-FFF2-40B4-BE49-F238E27FC236}">
                <a16:creationId xmlns:a16="http://schemas.microsoft.com/office/drawing/2014/main" id="{1F0A7753-F212-4C3F-92A8-0343435AB72D}"/>
              </a:ext>
            </a:extLst>
          </p:cNvPr>
          <p:cNvSpPr/>
          <p:nvPr/>
        </p:nvSpPr>
        <p:spPr>
          <a:xfrm>
            <a:off x="929812" y="1025595"/>
            <a:ext cx="10777670" cy="11430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r-SY" sz="2400" b="1" dirty="0"/>
              <a:t>تحويلات </a:t>
            </a:r>
            <a:r>
              <a:rPr lang="en-US" sz="2400" b="1" dirty="0"/>
              <a:t>Z</a:t>
            </a:r>
            <a:r>
              <a:rPr lang="ar-SY" sz="2400" b="1" dirty="0"/>
              <a:t> لبعض التوابع الشهيرة</a:t>
            </a:r>
          </a:p>
          <a:p>
            <a:pPr marL="800100" lvl="1" indent="-3429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r-SY" sz="2400" b="1" dirty="0"/>
              <a:t>نبضة ديراك (النبضة الواحدية)</a:t>
            </a:r>
            <a:endParaRPr lang="en-US" sz="24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9E12605-B9E2-48E2-AF04-A6718B8424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199" y="1974190"/>
            <a:ext cx="4376905" cy="244883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5CF12C70-2528-418C-8996-3EFC4CAC9223}"/>
                  </a:ext>
                </a:extLst>
              </p:cNvPr>
              <p:cNvSpPr/>
              <p:nvPr/>
            </p:nvSpPr>
            <p:spPr>
              <a:xfrm>
                <a:off x="7379934" y="4423025"/>
                <a:ext cx="1642181" cy="523220"/>
              </a:xfrm>
              <a:prstGeom prst="rect">
                <a:avLst/>
              </a:prstGeom>
              <a:ln w="19050">
                <a:solidFill>
                  <a:srgbClr val="FF0000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</m:fName>
                        <m:e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e>
                      </m:func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5CF12C70-2528-418C-8996-3EFC4CAC92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9934" y="4423025"/>
                <a:ext cx="1642181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905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59CD7AF9-6001-47CC-B716-8CA996428BC1}"/>
                  </a:ext>
                </a:extLst>
              </p:cNvPr>
              <p:cNvSpPr/>
              <p:nvPr/>
            </p:nvSpPr>
            <p:spPr>
              <a:xfrm>
                <a:off x="5789527" y="2797277"/>
                <a:ext cx="4185056" cy="9161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    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    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59CD7AF9-6001-47CC-B716-8CA996428B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9527" y="2797277"/>
                <a:ext cx="4185056" cy="91614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itle 1">
            <a:extLst>
              <a:ext uri="{FF2B5EF4-FFF2-40B4-BE49-F238E27FC236}">
                <a16:creationId xmlns:a16="http://schemas.microsoft.com/office/drawing/2014/main" id="{18CD1939-056F-42E7-B2EA-EECCB26B4D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-12915"/>
            <a:ext cx="10515600" cy="811658"/>
          </a:xfrm>
        </p:spPr>
        <p:txBody>
          <a:bodyPr>
            <a:normAutofit/>
          </a:bodyPr>
          <a:lstStyle/>
          <a:p>
            <a:pPr algn="ctr" rtl="1"/>
            <a:r>
              <a:rPr lang="ar-SY" sz="3600" b="1" dirty="0">
                <a:solidFill>
                  <a:srgbClr val="FF0000"/>
                </a:solidFill>
              </a:rPr>
              <a:t>تحويلات </a:t>
            </a:r>
            <a:r>
              <a:rPr lang="en-US" sz="3600" b="1" dirty="0">
                <a:solidFill>
                  <a:srgbClr val="FF0000"/>
                </a:solidFill>
              </a:rPr>
              <a:t>Z</a:t>
            </a:r>
            <a:r>
              <a:rPr lang="ar-SY" sz="3600" b="1" dirty="0">
                <a:solidFill>
                  <a:srgbClr val="FF0000"/>
                </a:solidFill>
              </a:rPr>
              <a:t> الشهيرة</a:t>
            </a:r>
            <a:endParaRPr lang="en-US" sz="3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0780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uiExpand="1" build="p"/>
      <p:bldP spid="26" grpId="0" animBg="1"/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>
            <a:extLst>
              <a:ext uri="{FF2B5EF4-FFF2-40B4-BE49-F238E27FC236}">
                <a16:creationId xmlns:a16="http://schemas.microsoft.com/office/drawing/2014/main" id="{1F0A7753-F212-4C3F-92A8-0343435AB72D}"/>
              </a:ext>
            </a:extLst>
          </p:cNvPr>
          <p:cNvSpPr/>
          <p:nvPr/>
        </p:nvSpPr>
        <p:spPr>
          <a:xfrm>
            <a:off x="929812" y="1025595"/>
            <a:ext cx="10777670" cy="11430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r-SY" sz="2400" b="1" dirty="0"/>
              <a:t>تحويلات </a:t>
            </a:r>
            <a:r>
              <a:rPr lang="en-US" sz="2400" b="1" dirty="0"/>
              <a:t>Z</a:t>
            </a:r>
            <a:r>
              <a:rPr lang="ar-SY" sz="2400" b="1" dirty="0"/>
              <a:t> لبعض التوابع الشهيرة</a:t>
            </a:r>
          </a:p>
          <a:p>
            <a:pPr marL="800100" lvl="1" indent="-3429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r-SY" sz="2400" b="1" dirty="0"/>
              <a:t>التابع الواحدي (القفزة الواحدية)</a:t>
            </a:r>
            <a:endParaRPr lang="en-US" sz="2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5CF12C70-2528-418C-8996-3EFC4CAC9223}"/>
                  </a:ext>
                </a:extLst>
              </p:cNvPr>
              <p:cNvSpPr/>
              <p:nvPr/>
            </p:nvSpPr>
            <p:spPr>
              <a:xfrm>
                <a:off x="5368287" y="4239854"/>
                <a:ext cx="5630452" cy="898964"/>
              </a:xfrm>
              <a:prstGeom prst="rect">
                <a:avLst/>
              </a:prstGeom>
              <a:ln w="19050">
                <a:solidFill>
                  <a:srgbClr val="FF0000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</m:fName>
                        <m:e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e>
                      </m:func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den>
                      </m:f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den>
                      </m:f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for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8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5CF12C70-2528-418C-8996-3EFC4CAC92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8287" y="4239854"/>
                <a:ext cx="5630452" cy="89896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1905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B9A4513F-EED2-423A-A0F6-35AFC76421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208" y="1941869"/>
            <a:ext cx="4403844" cy="218796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780053A3-96A8-40F0-91ED-32C3B20C3928}"/>
                  </a:ext>
                </a:extLst>
              </p:cNvPr>
              <p:cNvSpPr/>
              <p:nvPr/>
            </p:nvSpPr>
            <p:spPr>
              <a:xfrm>
                <a:off x="5573770" y="2607944"/>
                <a:ext cx="4185056" cy="9161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    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    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≥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780053A3-96A8-40F0-91ED-32C3B20C39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3770" y="2607944"/>
                <a:ext cx="4185056" cy="91614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itle 1">
            <a:extLst>
              <a:ext uri="{FF2B5EF4-FFF2-40B4-BE49-F238E27FC236}">
                <a16:creationId xmlns:a16="http://schemas.microsoft.com/office/drawing/2014/main" id="{A6ECFA0C-6EAF-4D24-B463-F2C67F925D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-12915"/>
            <a:ext cx="10515600" cy="811658"/>
          </a:xfrm>
        </p:spPr>
        <p:txBody>
          <a:bodyPr>
            <a:normAutofit/>
          </a:bodyPr>
          <a:lstStyle/>
          <a:p>
            <a:pPr algn="ctr" rtl="1"/>
            <a:r>
              <a:rPr lang="ar-SY" sz="3600" b="1" dirty="0">
                <a:solidFill>
                  <a:srgbClr val="FF0000"/>
                </a:solidFill>
              </a:rPr>
              <a:t>تحويلات </a:t>
            </a:r>
            <a:r>
              <a:rPr lang="en-US" sz="3600" b="1" dirty="0">
                <a:solidFill>
                  <a:srgbClr val="FF0000"/>
                </a:solidFill>
              </a:rPr>
              <a:t>Z</a:t>
            </a:r>
            <a:r>
              <a:rPr lang="ar-SY" sz="3600" b="1" dirty="0">
                <a:solidFill>
                  <a:srgbClr val="FF0000"/>
                </a:solidFill>
              </a:rPr>
              <a:t> الشهيرة</a:t>
            </a:r>
            <a:endParaRPr lang="en-US" sz="3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4774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>
            <a:extLst>
              <a:ext uri="{FF2B5EF4-FFF2-40B4-BE49-F238E27FC236}">
                <a16:creationId xmlns:a16="http://schemas.microsoft.com/office/drawing/2014/main" id="{1F0A7753-F212-4C3F-92A8-0343435AB72D}"/>
              </a:ext>
            </a:extLst>
          </p:cNvPr>
          <p:cNvSpPr/>
          <p:nvPr/>
        </p:nvSpPr>
        <p:spPr>
          <a:xfrm>
            <a:off x="929812" y="1025595"/>
            <a:ext cx="10777670" cy="11430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r-SY" sz="2400" b="1" dirty="0"/>
              <a:t>تحويلات </a:t>
            </a:r>
            <a:r>
              <a:rPr lang="en-US" sz="2400" b="1" dirty="0"/>
              <a:t>Z</a:t>
            </a:r>
            <a:r>
              <a:rPr lang="ar-SY" sz="2400" b="1" dirty="0"/>
              <a:t> لبعض التوابع الشهيرة</a:t>
            </a:r>
          </a:p>
          <a:p>
            <a:pPr marL="800100" lvl="1" indent="-3429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r-SY" sz="2400" b="1" dirty="0"/>
              <a:t>التابع الأسي</a:t>
            </a:r>
            <a:endParaRPr lang="en-US" sz="2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5CF12C70-2528-418C-8996-3EFC4CAC9223}"/>
                  </a:ext>
                </a:extLst>
              </p:cNvPr>
              <p:cNvSpPr/>
              <p:nvPr/>
            </p:nvSpPr>
            <p:spPr>
              <a:xfrm>
                <a:off x="5368287" y="4239854"/>
                <a:ext cx="5812360" cy="901722"/>
              </a:xfrm>
              <a:prstGeom prst="rect">
                <a:avLst/>
              </a:prstGeom>
              <a:ln w="19050">
                <a:solidFill>
                  <a:srgbClr val="FF0000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</m:fName>
                        <m:e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e>
                      </m:func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den>
                      </m:f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for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sz="28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5CF12C70-2528-418C-8996-3EFC4CAC92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8287" y="4239854"/>
                <a:ext cx="5812360" cy="90172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1905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780053A3-96A8-40F0-91ED-32C3B20C3928}"/>
                  </a:ext>
                </a:extLst>
              </p:cNvPr>
              <p:cNvSpPr/>
              <p:nvPr/>
            </p:nvSpPr>
            <p:spPr>
              <a:xfrm>
                <a:off x="5573770" y="2607944"/>
                <a:ext cx="3339632" cy="9161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    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    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≥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780053A3-96A8-40F0-91ED-32C3B20C39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3770" y="2607944"/>
                <a:ext cx="3339632" cy="91614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48B192C1-DDF9-4000-A28E-840607E8B6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627" y="1523892"/>
            <a:ext cx="4330835" cy="215425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28B4F9B-3AB7-4900-82BB-6C6BFDA1EEED}"/>
              </a:ext>
            </a:extLst>
          </p:cNvPr>
          <p:cNvSpPr/>
          <p:nvPr/>
        </p:nvSpPr>
        <p:spPr>
          <a:xfrm>
            <a:off x="2634445" y="5595281"/>
            <a:ext cx="6923109" cy="669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>
              <a:lnSpc>
                <a:spcPct val="150000"/>
              </a:lnSpc>
            </a:pPr>
            <a:r>
              <a:rPr lang="ar-SY" sz="2800" b="1" dirty="0">
                <a:hlinkClick r:id="rId5"/>
              </a:rPr>
              <a:t>مرجع</a:t>
            </a:r>
            <a:r>
              <a:rPr lang="ar-SY" sz="2800" b="1" dirty="0"/>
              <a:t> مفيد لجداول وخواص تحويلي لابلاس و</a:t>
            </a:r>
            <a:r>
              <a:rPr lang="en-US" sz="2800" b="1" dirty="0"/>
              <a:t>Z</a:t>
            </a:r>
            <a:endParaRPr lang="ar-SY" sz="2800" b="1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0473CEE8-E42E-4898-9106-EB58AA537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-12915"/>
            <a:ext cx="10515600" cy="811658"/>
          </a:xfrm>
        </p:spPr>
        <p:txBody>
          <a:bodyPr>
            <a:normAutofit/>
          </a:bodyPr>
          <a:lstStyle/>
          <a:p>
            <a:pPr algn="ctr" rtl="1"/>
            <a:r>
              <a:rPr lang="ar-SY" sz="3600" b="1" dirty="0">
                <a:solidFill>
                  <a:srgbClr val="FF0000"/>
                </a:solidFill>
              </a:rPr>
              <a:t>تحويلات </a:t>
            </a:r>
            <a:r>
              <a:rPr lang="en-US" sz="3600" b="1" dirty="0">
                <a:solidFill>
                  <a:srgbClr val="FF0000"/>
                </a:solidFill>
              </a:rPr>
              <a:t>Z</a:t>
            </a:r>
            <a:r>
              <a:rPr lang="ar-SY" sz="3600" b="1" dirty="0">
                <a:solidFill>
                  <a:srgbClr val="FF0000"/>
                </a:solidFill>
              </a:rPr>
              <a:t> الشهيرة</a:t>
            </a:r>
            <a:endParaRPr lang="en-US" sz="3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8625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8" grpId="0"/>
      <p:bldP spid="9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>
            <a:extLst>
              <a:ext uri="{FF2B5EF4-FFF2-40B4-BE49-F238E27FC236}">
                <a16:creationId xmlns:a16="http://schemas.microsoft.com/office/drawing/2014/main" id="{1F0A7753-F212-4C3F-92A8-0343435AB72D}"/>
              </a:ext>
            </a:extLst>
          </p:cNvPr>
          <p:cNvSpPr/>
          <p:nvPr/>
        </p:nvSpPr>
        <p:spPr>
          <a:xfrm>
            <a:off x="929812" y="1025595"/>
            <a:ext cx="10777670" cy="5866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r-SY" sz="2400" b="1" dirty="0"/>
              <a:t>الخطية </a:t>
            </a:r>
            <a:r>
              <a:rPr lang="en-US" sz="2400" b="1" dirty="0"/>
              <a:t>Linearity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090C516-57C2-48F0-8499-C53C7A6740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0846" y="0"/>
            <a:ext cx="10515600" cy="811658"/>
          </a:xfrm>
        </p:spPr>
        <p:txBody>
          <a:bodyPr>
            <a:normAutofit/>
          </a:bodyPr>
          <a:lstStyle/>
          <a:p>
            <a:pPr algn="ctr" rtl="1"/>
            <a:r>
              <a:rPr lang="ar-SY" sz="3600" b="1" dirty="0">
                <a:solidFill>
                  <a:srgbClr val="FF0000"/>
                </a:solidFill>
              </a:rPr>
              <a:t>خصائص تحويل </a:t>
            </a:r>
            <a:r>
              <a:rPr lang="en-US" sz="3600" b="1" dirty="0">
                <a:solidFill>
                  <a:srgbClr val="FF0000"/>
                </a:solidFill>
              </a:rPr>
              <a:t>Z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661B3E86-68D3-4AD3-823A-2EE3CBF1CBB0}"/>
                  </a:ext>
                </a:extLst>
              </p:cNvPr>
              <p:cNvSpPr/>
              <p:nvPr/>
            </p:nvSpPr>
            <p:spPr>
              <a:xfrm>
                <a:off x="2979954" y="1736079"/>
                <a:ext cx="6232091" cy="523220"/>
              </a:xfrm>
              <a:prstGeom prst="rect">
                <a:avLst/>
              </a:prstGeom>
              <a:ln w="19050">
                <a:solidFill>
                  <a:srgbClr val="FF0000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𝑍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661B3E86-68D3-4AD3-823A-2EE3CBF1CB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9954" y="1736079"/>
                <a:ext cx="6232091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1905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6B1B1276-5E07-4FC1-B967-EA554B38223D}"/>
              </a:ext>
            </a:extLst>
          </p:cNvPr>
          <p:cNvSpPr/>
          <p:nvPr/>
        </p:nvSpPr>
        <p:spPr>
          <a:xfrm>
            <a:off x="929812" y="2622571"/>
            <a:ext cx="10777670" cy="5866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r-SY" sz="2400" b="1" dirty="0"/>
              <a:t>التأخير الزمني </a:t>
            </a:r>
            <a:r>
              <a:rPr lang="en-US" sz="2400" b="1" dirty="0"/>
              <a:t>Time delay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300C524-EBD0-4AD7-BADB-FAAD1A478055}"/>
                  </a:ext>
                </a:extLst>
              </p:cNvPr>
              <p:cNvSpPr/>
              <p:nvPr/>
            </p:nvSpPr>
            <p:spPr>
              <a:xfrm>
                <a:off x="4398249" y="3299204"/>
                <a:ext cx="3840795" cy="523220"/>
              </a:xfrm>
              <a:prstGeom prst="rect">
                <a:avLst/>
              </a:prstGeom>
              <a:ln w="19050">
                <a:solidFill>
                  <a:srgbClr val="FF0000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𝑍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en-US" sz="28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300C524-EBD0-4AD7-BADB-FAAD1A4780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8249" y="3299204"/>
                <a:ext cx="3840795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905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DF25E773-903A-4894-89A2-3B53BCF3C4BF}"/>
              </a:ext>
            </a:extLst>
          </p:cNvPr>
          <p:cNvSpPr/>
          <p:nvPr/>
        </p:nvSpPr>
        <p:spPr>
          <a:xfrm>
            <a:off x="929812" y="4163486"/>
            <a:ext cx="10777670" cy="5866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r-SY" sz="2400" b="1" dirty="0"/>
              <a:t>الازاحة الزمنية </a:t>
            </a:r>
            <a:r>
              <a:rPr lang="en-US" sz="2400" b="1" dirty="0"/>
              <a:t>Time advance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6E597DAF-86CC-434D-9192-DDB790D659CD}"/>
                  </a:ext>
                </a:extLst>
              </p:cNvPr>
              <p:cNvSpPr/>
              <p:nvPr/>
            </p:nvSpPr>
            <p:spPr>
              <a:xfrm>
                <a:off x="3729006" y="4949589"/>
                <a:ext cx="4733988" cy="523220"/>
              </a:xfrm>
              <a:prstGeom prst="rect">
                <a:avLst/>
              </a:prstGeom>
              <a:ln w="19050">
                <a:solidFill>
                  <a:srgbClr val="FF0000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𝑍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𝑧𝐹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𝑧𝑓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6E597DAF-86CC-434D-9192-DDB790D659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9006" y="4949589"/>
                <a:ext cx="4733988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905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5428A24-40A2-49E0-A9CA-5DF8DC4786D8}"/>
                  </a:ext>
                </a:extLst>
              </p:cNvPr>
              <p:cNvSpPr/>
              <p:nvPr/>
            </p:nvSpPr>
            <p:spPr>
              <a:xfrm>
                <a:off x="1480302" y="5751089"/>
                <a:ext cx="9676688" cy="523220"/>
              </a:xfrm>
              <a:prstGeom prst="rect">
                <a:avLst/>
              </a:prstGeom>
              <a:ln w="19050">
                <a:solidFill>
                  <a:srgbClr val="FF0000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𝑍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sz="28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−…−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𝑧𝑓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5428A24-40A2-49E0-A9CA-5DF8DC4786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0302" y="5751089"/>
                <a:ext cx="9676688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1905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47492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uiExpand="1" build="p"/>
      <p:bldP spid="7" grpId="0" animBg="1"/>
      <p:bldP spid="8" grpId="0" uiExpand="1" build="p"/>
      <p:bldP spid="9" grpId="0" animBg="1"/>
      <p:bldP spid="10" grpId="0" uiExpand="1" build="p"/>
      <p:bldP spid="11" grpId="0" animBg="1"/>
      <p:bldP spid="1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090C516-57C2-48F0-8499-C53C7A6740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0846" y="0"/>
            <a:ext cx="10515600" cy="811658"/>
          </a:xfrm>
        </p:spPr>
        <p:txBody>
          <a:bodyPr>
            <a:normAutofit/>
          </a:bodyPr>
          <a:lstStyle/>
          <a:p>
            <a:pPr algn="ctr" rtl="1"/>
            <a:r>
              <a:rPr lang="ar-SY" sz="3600" b="1" dirty="0">
                <a:solidFill>
                  <a:srgbClr val="FF0000"/>
                </a:solidFill>
              </a:rPr>
              <a:t>خصائص تحويل </a:t>
            </a:r>
            <a:r>
              <a:rPr lang="en-US" sz="3600" b="1" dirty="0">
                <a:solidFill>
                  <a:srgbClr val="FF0000"/>
                </a:solidFill>
              </a:rPr>
              <a:t>Z</a:t>
            </a:r>
          </a:p>
        </p:txBody>
      </p:sp>
      <p:sp>
        <p:nvSpPr>
          <p:cNvPr id="13" name="مربع نص 7">
            <a:extLst>
              <a:ext uri="{FF2B5EF4-FFF2-40B4-BE49-F238E27FC236}">
                <a16:creationId xmlns:a16="http://schemas.microsoft.com/office/drawing/2014/main" id="{913F4900-57AB-4BB7-BAE9-8405C80C189A}"/>
              </a:ext>
            </a:extLst>
          </p:cNvPr>
          <p:cNvSpPr txBox="1"/>
          <p:nvPr/>
        </p:nvSpPr>
        <p:spPr>
          <a:xfrm>
            <a:off x="3275780" y="1013693"/>
            <a:ext cx="8458200" cy="60016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342900" indent="-342900" algn="r" rtl="1">
              <a:lnSpc>
                <a:spcPct val="150000"/>
              </a:lnSpc>
              <a:buFont typeface="Arial" panose="020B0604020202020204" pitchFamily="34" charset="0"/>
              <a:buChar char="•"/>
              <a:defRPr sz="2400" b="1"/>
            </a:lvl1pPr>
            <a:lvl2pPr marL="800100" lvl="1" indent="-342900" algn="r" rtl="1">
              <a:lnSpc>
                <a:spcPct val="150000"/>
              </a:lnSpc>
              <a:buFont typeface="Wingdings" panose="05000000000000000000" pitchFamily="2" charset="2"/>
              <a:buChar char="ü"/>
              <a:defRPr sz="2400" b="1"/>
            </a:lvl2pPr>
          </a:lstStyle>
          <a:p>
            <a:pPr marL="0" indent="0">
              <a:buNone/>
            </a:pPr>
            <a:r>
              <a:rPr lang="ar-SY" dirty="0">
                <a:solidFill>
                  <a:srgbClr val="FF0000"/>
                </a:solidFill>
              </a:rPr>
              <a:t>مثال:</a:t>
            </a:r>
            <a:r>
              <a:rPr lang="ar-SY" dirty="0"/>
              <a:t> أوجد تحويل </a:t>
            </a:r>
            <a:r>
              <a:rPr lang="en-US" dirty="0"/>
              <a:t>Z</a:t>
            </a:r>
            <a:r>
              <a:rPr lang="ar-SY" dirty="0"/>
              <a:t> للسلسلة السببية التالية باستخدام خاصية الازاحة الزمنية: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7C6475A1-AD75-4C1D-9D36-2A7816BEA014}"/>
                  </a:ext>
                </a:extLst>
              </p:cNvPr>
              <p:cNvSpPr/>
              <p:nvPr/>
            </p:nvSpPr>
            <p:spPr>
              <a:xfrm>
                <a:off x="4913742" y="1815892"/>
                <a:ext cx="280980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16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 …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7C6475A1-AD75-4C1D-9D36-2A7816BEA0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3742" y="1815892"/>
                <a:ext cx="2809808" cy="461665"/>
              </a:xfrm>
              <a:prstGeom prst="rect">
                <a:avLst/>
              </a:prstGeom>
              <a:blipFill>
                <a:blip r:embed="rId2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مربع نص 7">
            <a:extLst>
              <a:ext uri="{FF2B5EF4-FFF2-40B4-BE49-F238E27FC236}">
                <a16:creationId xmlns:a16="http://schemas.microsoft.com/office/drawing/2014/main" id="{DB8E9F9E-7320-49AD-9AEA-80E4A863207E}"/>
              </a:ext>
            </a:extLst>
          </p:cNvPr>
          <p:cNvSpPr txBox="1"/>
          <p:nvPr/>
        </p:nvSpPr>
        <p:spPr>
          <a:xfrm>
            <a:off x="3275780" y="2479592"/>
            <a:ext cx="8458200" cy="60016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342900" indent="-342900" algn="r" rtl="1">
              <a:lnSpc>
                <a:spcPct val="150000"/>
              </a:lnSpc>
              <a:buFont typeface="Arial" panose="020B0604020202020204" pitchFamily="34" charset="0"/>
              <a:buChar char="•"/>
              <a:defRPr sz="2400" b="1"/>
            </a:lvl1pPr>
            <a:lvl2pPr marL="800100" lvl="1" indent="-342900" algn="r" rtl="1">
              <a:lnSpc>
                <a:spcPct val="150000"/>
              </a:lnSpc>
              <a:buFont typeface="Wingdings" panose="05000000000000000000" pitchFamily="2" charset="2"/>
              <a:buChar char="ü"/>
              <a:defRPr sz="2400" b="1"/>
            </a:lvl2pPr>
          </a:lstStyle>
          <a:p>
            <a:pPr marL="0" indent="0">
              <a:buNone/>
            </a:pPr>
            <a:r>
              <a:rPr lang="ar-SY" dirty="0">
                <a:solidFill>
                  <a:srgbClr val="FF0000"/>
                </a:solidFill>
              </a:rPr>
              <a:t>الحل:</a:t>
            </a:r>
            <a:r>
              <a:rPr lang="ar-SY" dirty="0"/>
              <a:t> نعيد كتابة السلسة بالشكل التالي: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48588018-41E6-4867-9D53-79C941518F54}"/>
                  </a:ext>
                </a:extLst>
              </p:cNvPr>
              <p:cNvSpPr/>
              <p:nvPr/>
            </p:nvSpPr>
            <p:spPr>
              <a:xfrm>
                <a:off x="3662374" y="3143292"/>
                <a:ext cx="5855962" cy="4682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ar-SY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  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 …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48588018-41E6-4867-9D53-79C941518F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2374" y="3143292"/>
                <a:ext cx="5855962" cy="468205"/>
              </a:xfrm>
              <a:prstGeom prst="rect">
                <a:avLst/>
              </a:prstGeom>
              <a:blipFill>
                <a:blip r:embed="rId3"/>
                <a:stretch>
                  <a:fillRect b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5324749B-0739-40B0-8738-4E991E5F1521}"/>
                  </a:ext>
                </a:extLst>
              </p:cNvPr>
              <p:cNvSpPr/>
              <p:nvPr/>
            </p:nvSpPr>
            <p:spPr>
              <a:xfrm>
                <a:off x="2872400" y="3720109"/>
                <a:ext cx="6645936" cy="59375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 rtl="1">
                  <a:lnSpc>
                    <a:spcPct val="150000"/>
                  </a:lnSpc>
                </a:pPr>
                <a:r>
                  <a:rPr lang="ar-SY" sz="2400" b="1" dirty="0"/>
                  <a:t>ونعرف التابع           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ar-SY" sz="2400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</a:rPr>
                      <m:t>,  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, …</m:t>
                    </m:r>
                  </m:oMath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5324749B-0739-40B0-8738-4E991E5F15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2400" y="3720109"/>
                <a:ext cx="6645936" cy="593752"/>
              </a:xfrm>
              <a:prstGeom prst="rect">
                <a:avLst/>
              </a:prstGeom>
              <a:blipFill>
                <a:blip r:embed="rId4"/>
                <a:stretch>
                  <a:fillRect r="-1468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571CA254-1F7E-4312-97E8-5FE2271A07B8}"/>
                  </a:ext>
                </a:extLst>
              </p:cNvPr>
              <p:cNvSpPr/>
              <p:nvPr/>
            </p:nvSpPr>
            <p:spPr>
              <a:xfrm>
                <a:off x="2434107" y="4422473"/>
                <a:ext cx="8964544" cy="58657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 rtl="1">
                  <a:lnSpc>
                    <a:spcPct val="150000"/>
                  </a:lnSpc>
                </a:pPr>
                <a:r>
                  <a:rPr lang="ar-SY" sz="2400" b="1" dirty="0"/>
                  <a:t>باستخدام خاصية الازاحة الزمنية</a:t>
                </a:r>
                <a:r>
                  <a:rPr lang="en-US" sz="2400" b="1" dirty="0"/>
                  <a:t>       </a:t>
                </a:r>
                <a:r>
                  <a:rPr lang="ar-SY" sz="2400" b="1" dirty="0"/>
                  <a:t> </a:t>
                </a:r>
                <a14:m>
                  <m:oMath xmlns:m="http://schemas.openxmlformats.org/officeDocument/2006/math">
                    <m:r>
                      <a:rPr lang="ar-SY" sz="2400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𝑧𝑔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571CA254-1F7E-4312-97E8-5FE2271A07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4107" y="4422473"/>
                <a:ext cx="8964544" cy="586571"/>
              </a:xfrm>
              <a:prstGeom prst="rect">
                <a:avLst/>
              </a:prstGeom>
              <a:blipFill>
                <a:blip r:embed="rId5"/>
                <a:stretch>
                  <a:fillRect r="-1020" b="-216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125FD35B-5907-4FA2-9FF6-DA12F58FFA52}"/>
                  </a:ext>
                </a:extLst>
              </p:cNvPr>
              <p:cNvSpPr/>
              <p:nvPr/>
            </p:nvSpPr>
            <p:spPr>
              <a:xfrm>
                <a:off x="3812857" y="5375805"/>
                <a:ext cx="4765022" cy="782458"/>
              </a:xfrm>
              <a:prstGeom prst="rect">
                <a:avLst/>
              </a:prstGeom>
              <a:ln w="19050">
                <a:solidFill>
                  <a:srgbClr val="FF0000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f>
                        <m:fPr>
                          <m:ctrlPr>
                            <a:rPr lang="en-US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125FD35B-5907-4FA2-9FF6-DA12F58FFA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2857" y="5375805"/>
                <a:ext cx="4765022" cy="78245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1905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31510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6" grpId="0"/>
      <p:bldP spid="2" grpId="0"/>
      <p:bldP spid="17" grpId="0"/>
      <p:bldP spid="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>
            <a:extLst>
              <a:ext uri="{FF2B5EF4-FFF2-40B4-BE49-F238E27FC236}">
                <a16:creationId xmlns:a16="http://schemas.microsoft.com/office/drawing/2014/main" id="{1F0A7753-F212-4C3F-92A8-0343435AB72D}"/>
              </a:ext>
            </a:extLst>
          </p:cNvPr>
          <p:cNvSpPr/>
          <p:nvPr/>
        </p:nvSpPr>
        <p:spPr>
          <a:xfrm>
            <a:off x="929812" y="1025595"/>
            <a:ext cx="10777670" cy="5866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r-SY" sz="2400" b="1" dirty="0"/>
              <a:t>الجداء مع عدد أسي </a:t>
            </a:r>
            <a:r>
              <a:rPr lang="en-US" sz="2400" b="1" dirty="0"/>
              <a:t>Multiplication by exponential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090C516-57C2-48F0-8499-C53C7A6740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0846" y="0"/>
            <a:ext cx="10515600" cy="811658"/>
          </a:xfrm>
        </p:spPr>
        <p:txBody>
          <a:bodyPr>
            <a:normAutofit/>
          </a:bodyPr>
          <a:lstStyle/>
          <a:p>
            <a:pPr algn="ctr" rtl="1"/>
            <a:r>
              <a:rPr lang="ar-SY" sz="3600" b="1" dirty="0">
                <a:solidFill>
                  <a:srgbClr val="FF0000"/>
                </a:solidFill>
              </a:rPr>
              <a:t>خصائص تحويل </a:t>
            </a:r>
            <a:r>
              <a:rPr lang="en-US" sz="3600" b="1" dirty="0">
                <a:solidFill>
                  <a:srgbClr val="FF0000"/>
                </a:solidFill>
              </a:rPr>
              <a:t>Z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661B3E86-68D3-4AD3-823A-2EE3CBF1CBB0}"/>
                  </a:ext>
                </a:extLst>
              </p:cNvPr>
              <p:cNvSpPr/>
              <p:nvPr/>
            </p:nvSpPr>
            <p:spPr>
              <a:xfrm>
                <a:off x="4388225" y="1821935"/>
                <a:ext cx="3415550" cy="578685"/>
              </a:xfrm>
              <a:prstGeom prst="rect">
                <a:avLst/>
              </a:prstGeom>
              <a:ln w="19050">
                <a:solidFill>
                  <a:srgbClr val="FF0000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𝑍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𝑎𝑧</m:t>
                          </m:r>
                        </m:e>
                      </m:d>
                    </m:oMath>
                  </m:oMathPara>
                </a14:m>
                <a:endParaRPr lang="en-US" sz="28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661B3E86-68D3-4AD3-823A-2EE3CBF1CB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8225" y="1821935"/>
                <a:ext cx="3415550" cy="57868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1905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6B1B1276-5E07-4FC1-B967-EA554B38223D}"/>
              </a:ext>
            </a:extLst>
          </p:cNvPr>
          <p:cNvSpPr/>
          <p:nvPr/>
        </p:nvSpPr>
        <p:spPr>
          <a:xfrm>
            <a:off x="929812" y="2777113"/>
            <a:ext cx="10777670" cy="5866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r-SY" sz="2400" b="1" dirty="0"/>
              <a:t>الاشتقاق المركب </a:t>
            </a:r>
            <a:r>
              <a:rPr lang="en-US" sz="2400" b="1" dirty="0"/>
              <a:t>Complex differentiation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300C524-EBD0-4AD7-BADB-FAAD1A478055}"/>
                  </a:ext>
                </a:extLst>
              </p:cNvPr>
              <p:cNvSpPr/>
              <p:nvPr/>
            </p:nvSpPr>
            <p:spPr>
              <a:xfrm>
                <a:off x="3725126" y="3556781"/>
                <a:ext cx="4741747" cy="1110497"/>
              </a:xfrm>
              <a:prstGeom prst="rect">
                <a:avLst/>
              </a:prstGeom>
              <a:ln w="19050">
                <a:solidFill>
                  <a:srgbClr val="FF0000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𝑍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sup>
                          </m:sSup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  <m:f>
                                <m:f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num>
                                <m:den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𝑑𝑧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</m:sSup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en-US" sz="28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300C524-EBD0-4AD7-BADB-FAAD1A4780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5126" y="3556781"/>
                <a:ext cx="4741747" cy="11104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905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57654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uiExpand="1" build="p"/>
      <p:bldP spid="7" grpId="0" animBg="1"/>
      <p:bldP spid="8" grpId="0" uiExpand="1" build="p"/>
      <p:bldP spid="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090C516-57C2-48F0-8499-C53C7A6740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0846" y="0"/>
            <a:ext cx="10515600" cy="811658"/>
          </a:xfrm>
        </p:spPr>
        <p:txBody>
          <a:bodyPr>
            <a:normAutofit/>
          </a:bodyPr>
          <a:lstStyle/>
          <a:p>
            <a:pPr algn="ctr" rtl="1"/>
            <a:r>
              <a:rPr lang="ar-SY" sz="3600" b="1" dirty="0">
                <a:solidFill>
                  <a:srgbClr val="FF0000"/>
                </a:solidFill>
              </a:rPr>
              <a:t>خصائص تحويل </a:t>
            </a:r>
            <a:r>
              <a:rPr lang="en-US" sz="3600" b="1" dirty="0">
                <a:solidFill>
                  <a:srgbClr val="FF0000"/>
                </a:solidFill>
              </a:rPr>
              <a:t>Z</a:t>
            </a:r>
          </a:p>
        </p:txBody>
      </p:sp>
      <p:sp>
        <p:nvSpPr>
          <p:cNvPr id="13" name="مربع نص 7">
            <a:extLst>
              <a:ext uri="{FF2B5EF4-FFF2-40B4-BE49-F238E27FC236}">
                <a16:creationId xmlns:a16="http://schemas.microsoft.com/office/drawing/2014/main" id="{913F4900-57AB-4BB7-BAE9-8405C80C189A}"/>
              </a:ext>
            </a:extLst>
          </p:cNvPr>
          <p:cNvSpPr txBox="1"/>
          <p:nvPr/>
        </p:nvSpPr>
        <p:spPr>
          <a:xfrm>
            <a:off x="3275780" y="1013693"/>
            <a:ext cx="8458200" cy="60016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342900" indent="-342900" algn="r" rtl="1">
              <a:lnSpc>
                <a:spcPct val="150000"/>
              </a:lnSpc>
              <a:buFont typeface="Arial" panose="020B0604020202020204" pitchFamily="34" charset="0"/>
              <a:buChar char="•"/>
              <a:defRPr sz="2400" b="1"/>
            </a:lvl1pPr>
            <a:lvl2pPr marL="800100" lvl="1" indent="-342900" algn="r" rtl="1">
              <a:lnSpc>
                <a:spcPct val="150000"/>
              </a:lnSpc>
              <a:buFont typeface="Wingdings" panose="05000000000000000000" pitchFamily="2" charset="2"/>
              <a:buChar char="ü"/>
              <a:defRPr sz="2400" b="1"/>
            </a:lvl2pPr>
          </a:lstStyle>
          <a:p>
            <a:pPr marL="0" indent="0">
              <a:buNone/>
            </a:pPr>
            <a:r>
              <a:rPr lang="ar-SY" dirty="0">
                <a:solidFill>
                  <a:srgbClr val="FF0000"/>
                </a:solidFill>
              </a:rPr>
              <a:t>مثال:</a:t>
            </a:r>
            <a:r>
              <a:rPr lang="ar-SY" dirty="0"/>
              <a:t> أوجد تحويل </a:t>
            </a:r>
            <a:r>
              <a:rPr lang="en-US" dirty="0"/>
              <a:t>Z</a:t>
            </a:r>
            <a:r>
              <a:rPr lang="ar-SY" dirty="0"/>
              <a:t> للسلسلة الأسية التالية: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7C6475A1-AD75-4C1D-9D36-2A7816BEA014}"/>
                  </a:ext>
                </a:extLst>
              </p:cNvPr>
              <p:cNvSpPr/>
              <p:nvPr/>
            </p:nvSpPr>
            <p:spPr>
              <a:xfrm>
                <a:off x="4093774" y="1722979"/>
                <a:ext cx="4449744" cy="4682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𝑘𝑇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</a:rPr>
                        <m:t>,   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, …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7C6475A1-AD75-4C1D-9D36-2A7816BEA0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3774" y="1722979"/>
                <a:ext cx="4449744" cy="468205"/>
              </a:xfrm>
              <a:prstGeom prst="rect">
                <a:avLst/>
              </a:prstGeom>
              <a:blipFill>
                <a:blip r:embed="rId2"/>
                <a:stretch>
                  <a:fillRect b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مربع نص 7">
            <a:extLst>
              <a:ext uri="{FF2B5EF4-FFF2-40B4-BE49-F238E27FC236}">
                <a16:creationId xmlns:a16="http://schemas.microsoft.com/office/drawing/2014/main" id="{DB8E9F9E-7320-49AD-9AEA-80E4A863207E}"/>
              </a:ext>
            </a:extLst>
          </p:cNvPr>
          <p:cNvSpPr txBox="1"/>
          <p:nvPr/>
        </p:nvSpPr>
        <p:spPr>
          <a:xfrm>
            <a:off x="3275780" y="2479592"/>
            <a:ext cx="8458200" cy="60016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342900" indent="-342900" algn="r" rtl="1">
              <a:lnSpc>
                <a:spcPct val="150000"/>
              </a:lnSpc>
              <a:buFont typeface="Arial" panose="020B0604020202020204" pitchFamily="34" charset="0"/>
              <a:buChar char="•"/>
              <a:defRPr sz="2400" b="1"/>
            </a:lvl1pPr>
            <a:lvl2pPr marL="800100" lvl="1" indent="-342900" algn="r" rtl="1">
              <a:lnSpc>
                <a:spcPct val="150000"/>
              </a:lnSpc>
              <a:buFont typeface="Wingdings" panose="05000000000000000000" pitchFamily="2" charset="2"/>
              <a:buChar char="ü"/>
              <a:defRPr sz="2400" b="1"/>
            </a:lvl2pPr>
          </a:lstStyle>
          <a:p>
            <a:pPr marL="0" indent="0">
              <a:buNone/>
            </a:pPr>
            <a:r>
              <a:rPr lang="ar-SY" dirty="0">
                <a:solidFill>
                  <a:srgbClr val="FF0000"/>
                </a:solidFill>
              </a:rPr>
              <a:t>الحل:</a:t>
            </a:r>
            <a:r>
              <a:rPr lang="ar-SY" dirty="0"/>
              <a:t> نعيد كتابة السلسة بالشكل التالي: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48588018-41E6-4867-9D53-79C941518F54}"/>
                  </a:ext>
                </a:extLst>
              </p:cNvPr>
              <p:cNvSpPr/>
              <p:nvPr/>
            </p:nvSpPr>
            <p:spPr>
              <a:xfrm>
                <a:off x="3662374" y="3143292"/>
                <a:ext cx="5270930" cy="589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  <m:r>
                                    <a:rPr lang="en-US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  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 …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48588018-41E6-4867-9D53-79C941518F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2374" y="3143292"/>
                <a:ext cx="5270930" cy="589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571CA254-1F7E-4312-97E8-5FE2271A07B8}"/>
                  </a:ext>
                </a:extLst>
              </p:cNvPr>
              <p:cNvSpPr/>
              <p:nvPr/>
            </p:nvSpPr>
            <p:spPr>
              <a:xfrm>
                <a:off x="1268569" y="3880313"/>
                <a:ext cx="10465411" cy="80951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 rtl="1">
                  <a:lnSpc>
                    <a:spcPct val="150000"/>
                  </a:lnSpc>
                </a:pPr>
                <a:r>
                  <a:rPr lang="ar-SY" sz="2400" b="1" dirty="0"/>
                  <a:t>بتطبيق تحويل </a:t>
                </a:r>
                <a:r>
                  <a:rPr lang="en-US" sz="2400" b="1" dirty="0"/>
                  <a:t>Z</a:t>
                </a:r>
                <a:r>
                  <a:rPr lang="ar-SY" sz="2400" b="1" dirty="0"/>
                  <a:t> واستخدام تحويل القفزة الواحدية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𝑍</m:t>
                    </m:r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e>
                    </m:d>
                    <m:r>
                      <a:rPr lang="en-US" sz="24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sz="24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4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p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 sz="24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ar-SY" sz="2400" b="1" dirty="0"/>
                  <a:t>:</a:t>
                </a:r>
                <a:endParaRPr lang="en-US" sz="2400" b="1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571CA254-1F7E-4312-97E8-5FE2271A07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8569" y="3880313"/>
                <a:ext cx="10465411" cy="809517"/>
              </a:xfrm>
              <a:prstGeom prst="rect">
                <a:avLst/>
              </a:prstGeom>
              <a:blipFill>
                <a:blip r:embed="rId4"/>
                <a:stretch>
                  <a:fillRect r="-932" b="-75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125FD35B-5907-4FA2-9FF6-DA12F58FFA52}"/>
                  </a:ext>
                </a:extLst>
              </p:cNvPr>
              <p:cNvSpPr/>
              <p:nvPr/>
            </p:nvSpPr>
            <p:spPr>
              <a:xfrm>
                <a:off x="3708572" y="5009379"/>
                <a:ext cx="5178534" cy="763927"/>
              </a:xfrm>
              <a:prstGeom prst="rect">
                <a:avLst/>
              </a:prstGeom>
              <a:ln w="19050">
                <a:solidFill>
                  <a:srgbClr val="FF0000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24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</m:e>
                                        <m:sup>
                                          <m:r>
                                            <a:rPr lang="en-US" sz="24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  <m:r>
                                            <a:rPr lang="en-US" sz="24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sup>
                                      </m:sSup>
                                      <m:r>
                                        <a:rPr lang="en-US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125FD35B-5907-4FA2-9FF6-DA12F58FFA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8572" y="5009379"/>
                <a:ext cx="5178534" cy="76392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1905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1F3814AF-70B4-4C5D-AA62-A62A43710E73}"/>
                  </a:ext>
                </a:extLst>
              </p:cNvPr>
              <p:cNvSpPr/>
              <p:nvPr/>
            </p:nvSpPr>
            <p:spPr>
              <a:xfrm>
                <a:off x="382895" y="692583"/>
                <a:ext cx="3415550" cy="578685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𝑍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𝑎𝑧</m:t>
                          </m:r>
                        </m:e>
                      </m:d>
                    </m:oMath>
                  </m:oMathPara>
                </a14:m>
                <a:endParaRPr lang="en-US" sz="28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1F3814AF-70B4-4C5D-AA62-A62A43710E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895" y="692583"/>
                <a:ext cx="3415550" cy="57868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66252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6" grpId="0"/>
      <p:bldP spid="17" grpId="0"/>
      <p:bldP spid="3" grpId="0" animBg="1"/>
      <p:bldP spid="1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090C516-57C2-48F0-8499-C53C7A6740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0846" y="0"/>
            <a:ext cx="10515600" cy="811658"/>
          </a:xfrm>
        </p:spPr>
        <p:txBody>
          <a:bodyPr>
            <a:normAutofit/>
          </a:bodyPr>
          <a:lstStyle/>
          <a:p>
            <a:pPr algn="ctr" rtl="1"/>
            <a:r>
              <a:rPr lang="ar-SY" sz="3600" b="1" dirty="0">
                <a:solidFill>
                  <a:srgbClr val="FF0000"/>
                </a:solidFill>
              </a:rPr>
              <a:t>خصائص تحويل </a:t>
            </a:r>
            <a:r>
              <a:rPr lang="en-US" sz="3600" b="1" dirty="0">
                <a:solidFill>
                  <a:srgbClr val="FF0000"/>
                </a:solidFill>
              </a:rPr>
              <a:t>Z</a:t>
            </a:r>
          </a:p>
        </p:txBody>
      </p:sp>
      <p:sp>
        <p:nvSpPr>
          <p:cNvPr id="13" name="مربع نص 7">
            <a:extLst>
              <a:ext uri="{FF2B5EF4-FFF2-40B4-BE49-F238E27FC236}">
                <a16:creationId xmlns:a16="http://schemas.microsoft.com/office/drawing/2014/main" id="{913F4900-57AB-4BB7-BAE9-8405C80C189A}"/>
              </a:ext>
            </a:extLst>
          </p:cNvPr>
          <p:cNvSpPr txBox="1"/>
          <p:nvPr/>
        </p:nvSpPr>
        <p:spPr>
          <a:xfrm>
            <a:off x="3275780" y="1013693"/>
            <a:ext cx="8458200" cy="60016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342900" indent="-342900" algn="r" rtl="1">
              <a:lnSpc>
                <a:spcPct val="150000"/>
              </a:lnSpc>
              <a:buFont typeface="Arial" panose="020B0604020202020204" pitchFamily="34" charset="0"/>
              <a:buChar char="•"/>
              <a:defRPr sz="2400" b="1"/>
            </a:lvl1pPr>
            <a:lvl2pPr marL="800100" lvl="1" indent="-342900" algn="r" rtl="1">
              <a:lnSpc>
                <a:spcPct val="150000"/>
              </a:lnSpc>
              <a:buFont typeface="Wingdings" panose="05000000000000000000" pitchFamily="2" charset="2"/>
              <a:buChar char="ü"/>
              <a:defRPr sz="2400" b="1"/>
            </a:lvl2pPr>
          </a:lstStyle>
          <a:p>
            <a:pPr marL="0" indent="0">
              <a:buNone/>
            </a:pPr>
            <a:r>
              <a:rPr lang="ar-SY" dirty="0">
                <a:solidFill>
                  <a:srgbClr val="FF0000"/>
                </a:solidFill>
              </a:rPr>
              <a:t>مثال:</a:t>
            </a:r>
            <a:r>
              <a:rPr lang="ar-SY" dirty="0"/>
              <a:t> أوجد تحويل </a:t>
            </a:r>
            <a:r>
              <a:rPr lang="en-US" dirty="0"/>
              <a:t>Z</a:t>
            </a:r>
            <a:r>
              <a:rPr lang="ar-SY" dirty="0"/>
              <a:t> لتابع </a:t>
            </a:r>
            <a:r>
              <a:rPr lang="ar-SY" dirty="0" err="1"/>
              <a:t>الرامب</a:t>
            </a:r>
            <a:r>
              <a:rPr lang="ar-SY" dirty="0"/>
              <a:t> المتقطع: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7C6475A1-AD75-4C1D-9D36-2A7816BEA014}"/>
                  </a:ext>
                </a:extLst>
              </p:cNvPr>
              <p:cNvSpPr/>
              <p:nvPr/>
            </p:nvSpPr>
            <p:spPr>
              <a:xfrm>
                <a:off x="4093774" y="1722979"/>
                <a:ext cx="385368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,   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, …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7C6475A1-AD75-4C1D-9D36-2A7816BEA0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3774" y="1722979"/>
                <a:ext cx="3853684" cy="461665"/>
              </a:xfrm>
              <a:prstGeom prst="rect">
                <a:avLst/>
              </a:prstGeom>
              <a:blipFill>
                <a:blip r:embed="rId2"/>
                <a:stretch>
                  <a:fillRect b="-18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مربع نص 7">
            <a:extLst>
              <a:ext uri="{FF2B5EF4-FFF2-40B4-BE49-F238E27FC236}">
                <a16:creationId xmlns:a16="http://schemas.microsoft.com/office/drawing/2014/main" id="{DB8E9F9E-7320-49AD-9AEA-80E4A863207E}"/>
              </a:ext>
            </a:extLst>
          </p:cNvPr>
          <p:cNvSpPr txBox="1"/>
          <p:nvPr/>
        </p:nvSpPr>
        <p:spPr>
          <a:xfrm>
            <a:off x="3275780" y="2479592"/>
            <a:ext cx="8458200" cy="60016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342900" indent="-342900" algn="r" rtl="1">
              <a:lnSpc>
                <a:spcPct val="150000"/>
              </a:lnSpc>
              <a:buFont typeface="Arial" panose="020B0604020202020204" pitchFamily="34" charset="0"/>
              <a:buChar char="•"/>
              <a:defRPr sz="2400" b="1"/>
            </a:lvl1pPr>
            <a:lvl2pPr marL="800100" lvl="1" indent="-342900" algn="r" rtl="1">
              <a:lnSpc>
                <a:spcPct val="150000"/>
              </a:lnSpc>
              <a:buFont typeface="Wingdings" panose="05000000000000000000" pitchFamily="2" charset="2"/>
              <a:buChar char="ü"/>
              <a:defRPr sz="2400" b="1"/>
            </a:lvl2pPr>
          </a:lstStyle>
          <a:p>
            <a:pPr marL="0" indent="0">
              <a:buNone/>
            </a:pPr>
            <a:r>
              <a:rPr lang="ar-SY" dirty="0">
                <a:solidFill>
                  <a:srgbClr val="FF0000"/>
                </a:solidFill>
              </a:rPr>
              <a:t>الحل:</a:t>
            </a:r>
            <a:r>
              <a:rPr lang="ar-SY" dirty="0"/>
              <a:t> نعيد كتابة السلسة بالشكل التالي: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48588018-41E6-4867-9D53-79C941518F54}"/>
                  </a:ext>
                </a:extLst>
              </p:cNvPr>
              <p:cNvSpPr/>
              <p:nvPr/>
            </p:nvSpPr>
            <p:spPr>
              <a:xfrm>
                <a:off x="3662374" y="3143292"/>
                <a:ext cx="437901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  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 …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48588018-41E6-4867-9D53-79C941518F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2374" y="3143292"/>
                <a:ext cx="4379019" cy="461665"/>
              </a:xfrm>
              <a:prstGeom prst="rect">
                <a:avLst/>
              </a:prstGeom>
              <a:blipFill>
                <a:blip r:embed="rId3"/>
                <a:stretch>
                  <a:fillRect b="-18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571CA254-1F7E-4312-97E8-5FE2271A07B8}"/>
                  </a:ext>
                </a:extLst>
              </p:cNvPr>
              <p:cNvSpPr/>
              <p:nvPr/>
            </p:nvSpPr>
            <p:spPr>
              <a:xfrm>
                <a:off x="1268569" y="3880313"/>
                <a:ext cx="10465411" cy="76604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 rtl="1">
                  <a:lnSpc>
                    <a:spcPct val="150000"/>
                  </a:lnSpc>
                </a:pPr>
                <a:r>
                  <a:rPr lang="ar-SY" sz="2400" b="1" dirty="0"/>
                  <a:t>بتطبيق تحويل </a:t>
                </a:r>
                <a:r>
                  <a:rPr lang="en-US" sz="2400" b="1" dirty="0"/>
                  <a:t>Z</a:t>
                </a:r>
                <a:r>
                  <a:rPr lang="ar-SY" sz="2400" b="1" dirty="0"/>
                  <a:t> واستخدام تحويل القفزة الواحدية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𝑍</m:t>
                    </m:r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e>
                    </m:d>
                    <m:r>
                      <a:rPr lang="en-US" sz="24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  <m:r>
                          <a:rPr lang="en-US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den>
                    </m:f>
                    <m:r>
                      <a:rPr lang="en-US" sz="24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ar-SY" sz="2400" b="1" dirty="0"/>
                  <a:t>:</a:t>
                </a:r>
                <a:endParaRPr lang="en-US" sz="2400" b="1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571CA254-1F7E-4312-97E8-5FE2271A07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8569" y="3880313"/>
                <a:ext cx="10465411" cy="766044"/>
              </a:xfrm>
              <a:prstGeom prst="rect">
                <a:avLst/>
              </a:prstGeom>
              <a:blipFill>
                <a:blip r:embed="rId4"/>
                <a:stretch>
                  <a:fillRect r="-932"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125FD35B-5907-4FA2-9FF6-DA12F58FFA52}"/>
                  </a:ext>
                </a:extLst>
              </p:cNvPr>
              <p:cNvSpPr/>
              <p:nvPr/>
            </p:nvSpPr>
            <p:spPr>
              <a:xfrm>
                <a:off x="2404305" y="4985826"/>
                <a:ext cx="7828682" cy="922176"/>
              </a:xfrm>
              <a:prstGeom prst="rect">
                <a:avLst/>
              </a:prstGeom>
              <a:ln w="19050">
                <a:solidFill>
                  <a:srgbClr val="FF0000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𝑑𝑧</m:t>
                              </m:r>
                            </m:den>
                          </m:f>
                        </m:e>
                      </m:d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den>
                          </m:f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125FD35B-5907-4FA2-9FF6-DA12F58FFA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4305" y="4985826"/>
                <a:ext cx="7828682" cy="92217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1905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5BE7B886-5A90-4D1F-97A2-AFAC9C597DB3}"/>
                  </a:ext>
                </a:extLst>
              </p:cNvPr>
              <p:cNvSpPr/>
              <p:nvPr/>
            </p:nvSpPr>
            <p:spPr>
              <a:xfrm>
                <a:off x="234952" y="422035"/>
                <a:ext cx="4090415" cy="965072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𝑍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  <m:f>
                                <m:f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𝑑𝑧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</m:sSup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en-US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5BE7B886-5A90-4D1F-97A2-AFAC9C597D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952" y="422035"/>
                <a:ext cx="4090415" cy="96507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49053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6" grpId="0"/>
      <p:bldP spid="17" grpId="0"/>
      <p:bldP spid="3" grpId="0" animBg="1"/>
      <p:bldP spid="1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DF7456-078C-4F14-8271-9856244FC9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6155" y="815459"/>
            <a:ext cx="10515600" cy="4351338"/>
          </a:xfrm>
        </p:spPr>
        <p:txBody>
          <a:bodyPr>
            <a:normAutofit/>
          </a:bodyPr>
          <a:lstStyle/>
          <a:p>
            <a:pPr algn="r" rtl="1"/>
            <a:r>
              <a:rPr lang="ar-SY" sz="2400" b="1" dirty="0"/>
              <a:t>هل شاهدت حركة القرص الصلب </a:t>
            </a:r>
            <a:r>
              <a:rPr lang="en-US" sz="2400" b="1" dirty="0"/>
              <a:t>hard drive</a:t>
            </a:r>
            <a:r>
              <a:rPr lang="ar-SY" sz="2400" b="1" dirty="0"/>
              <a:t> من قبل؟</a:t>
            </a:r>
            <a:endParaRPr lang="en-US" sz="2400" b="1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C1FC80C-11D4-4C3F-B365-E78C603D7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103" y="0"/>
            <a:ext cx="10515600" cy="811658"/>
          </a:xfrm>
        </p:spPr>
        <p:txBody>
          <a:bodyPr>
            <a:normAutofit/>
          </a:bodyPr>
          <a:lstStyle/>
          <a:p>
            <a:pPr algn="ctr" rtl="1"/>
            <a:r>
              <a:rPr lang="ar-SY" sz="3600" b="1" dirty="0">
                <a:solidFill>
                  <a:srgbClr val="FF0000"/>
                </a:solidFill>
              </a:rPr>
              <a:t>تطبيقات التحكم الرقمي</a:t>
            </a:r>
            <a:endParaRPr lang="en-US" sz="3600" b="1" dirty="0">
              <a:solidFill>
                <a:srgbClr val="FF0000"/>
              </a:solidFill>
            </a:endParaRPr>
          </a:p>
        </p:txBody>
      </p:sp>
      <p:pic>
        <p:nvPicPr>
          <p:cNvPr id="5" name="computer_hard-drive">
            <a:hlinkClick r:id="" action="ppaction://media"/>
            <a:extLst>
              <a:ext uri="{FF2B5EF4-FFF2-40B4-BE49-F238E27FC236}">
                <a16:creationId xmlns:a16="http://schemas.microsoft.com/office/drawing/2014/main" id="{3276A165-D701-4B8B-843C-5126CA216B1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55017" y="1396526"/>
            <a:ext cx="7281966" cy="5461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958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025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7D2838-7B93-4CD0-BC2A-B4FB11C3ED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5854"/>
            <a:ext cx="10515600" cy="4351338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Evaluation of </a:t>
            </a:r>
            <a:r>
              <a:rPr lang="en-US" b="1" dirty="0"/>
              <a:t>Boston Dynamics </a:t>
            </a:r>
            <a:r>
              <a:rPr lang="en-US" dirty="0"/>
              <a:t>Robots</a:t>
            </a:r>
          </a:p>
          <a:p>
            <a:pPr marL="0" indent="0" algn="ctr">
              <a:buNone/>
            </a:pPr>
            <a:r>
              <a:rPr lang="en-US" dirty="0">
                <a:hlinkClick r:id="rId2"/>
              </a:rPr>
              <a:t>https://www.youtube.com/watch?v=KEMt58ePNDs</a:t>
            </a:r>
            <a:endParaRPr lang="en-US" dirty="0"/>
          </a:p>
          <a:p>
            <a:pPr marL="0" indent="0" algn="ctr">
              <a:buNone/>
            </a:pP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2EC830B-06B8-440B-B048-31E7B50D3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811658"/>
          </a:xfrm>
        </p:spPr>
        <p:txBody>
          <a:bodyPr>
            <a:normAutofit/>
          </a:bodyPr>
          <a:lstStyle/>
          <a:p>
            <a:pPr algn="ctr" rtl="1"/>
            <a:r>
              <a:rPr lang="ar-SY" sz="3600" b="1" dirty="0">
                <a:solidFill>
                  <a:srgbClr val="FF0000"/>
                </a:solidFill>
              </a:rPr>
              <a:t>استراحة</a:t>
            </a:r>
            <a:endParaRPr lang="en-US" sz="3600" b="1" dirty="0">
              <a:solidFill>
                <a:srgbClr val="FF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D95B8A-65BA-4574-B3F9-AFC087A9FD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9611" y="3216164"/>
            <a:ext cx="7572777" cy="317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8615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6A574-2215-4392-A13F-7655B4EE4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811658"/>
          </a:xfrm>
        </p:spPr>
        <p:txBody>
          <a:bodyPr>
            <a:normAutofit/>
          </a:bodyPr>
          <a:lstStyle/>
          <a:p>
            <a:pPr algn="ctr" rtl="1"/>
            <a:r>
              <a:rPr lang="ar-SY" sz="3600" b="1" dirty="0">
                <a:solidFill>
                  <a:srgbClr val="FF0000"/>
                </a:solidFill>
              </a:rPr>
              <a:t>تحويل </a:t>
            </a:r>
            <a:r>
              <a:rPr lang="en-US" sz="3600" b="1" dirty="0">
                <a:solidFill>
                  <a:srgbClr val="FF0000"/>
                </a:solidFill>
              </a:rPr>
              <a:t>Z</a:t>
            </a:r>
            <a:r>
              <a:rPr lang="ar-SY" sz="3600" b="1" dirty="0">
                <a:solidFill>
                  <a:srgbClr val="FF0000"/>
                </a:solidFill>
              </a:rPr>
              <a:t> العكسي</a:t>
            </a:r>
            <a:endParaRPr lang="en-US" sz="3600" b="1" dirty="0">
              <a:solidFill>
                <a:srgbClr val="FF0000"/>
              </a:solidFill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F0A7753-F212-4C3F-92A8-0343435AB72D}"/>
              </a:ext>
            </a:extLst>
          </p:cNvPr>
          <p:cNvSpPr/>
          <p:nvPr/>
        </p:nvSpPr>
        <p:spPr>
          <a:xfrm>
            <a:off x="884736" y="1704065"/>
            <a:ext cx="10777670" cy="4467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r-SY" sz="2400" b="1" dirty="0"/>
              <a:t>هناك طريقتان لتحويل </a:t>
            </a:r>
            <a:r>
              <a:rPr lang="en-US" sz="2400" b="1" dirty="0"/>
              <a:t>Z</a:t>
            </a:r>
            <a:r>
              <a:rPr lang="ar-SY" sz="2400" b="1" dirty="0"/>
              <a:t> العكسي:</a:t>
            </a:r>
          </a:p>
          <a:p>
            <a:pPr marL="914400" lvl="1" indent="-457200" algn="r" rtl="1">
              <a:lnSpc>
                <a:spcPct val="150000"/>
              </a:lnSpc>
              <a:buFont typeface="+mj-lt"/>
              <a:buAutoNum type="arabicPeriod"/>
            </a:pPr>
            <a:r>
              <a:rPr lang="ar-SY" sz="2400" b="1" dirty="0"/>
              <a:t>طريقة التقسيم المباشر</a:t>
            </a:r>
          </a:p>
          <a:p>
            <a:pPr marL="914400" lvl="1" indent="-457200" algn="r" rtl="1">
              <a:lnSpc>
                <a:spcPct val="150000"/>
              </a:lnSpc>
              <a:buFont typeface="+mj-lt"/>
              <a:buAutoNum type="arabicPeriod"/>
            </a:pPr>
            <a:r>
              <a:rPr lang="ar-SY" sz="2400" b="1" dirty="0"/>
              <a:t>طريقة التفريق إلى عناصر بسيطة</a:t>
            </a:r>
          </a:p>
          <a:p>
            <a:pPr marL="1371600" lvl="2" indent="-457200" algn="r" rtl="1">
              <a:lnSpc>
                <a:spcPct val="150000"/>
              </a:lnSpc>
              <a:buFont typeface="+mj-lt"/>
              <a:buAutoNum type="alphaLcPeriod"/>
            </a:pPr>
            <a:r>
              <a:rPr lang="ar-SY" sz="2400" b="1" dirty="0"/>
              <a:t>حالة جذور بسيطة</a:t>
            </a:r>
          </a:p>
          <a:p>
            <a:pPr marL="1371600" lvl="2" indent="-457200" algn="r" rtl="1">
              <a:lnSpc>
                <a:spcPct val="150000"/>
              </a:lnSpc>
              <a:buFont typeface="+mj-lt"/>
              <a:buAutoNum type="alphaLcPeriod"/>
            </a:pPr>
            <a:r>
              <a:rPr lang="ar-SY" sz="2400" b="1" dirty="0"/>
              <a:t>حالة جذور عقدية</a:t>
            </a:r>
          </a:p>
          <a:p>
            <a:pPr marL="1371600" lvl="2" indent="-457200" algn="r" rtl="1">
              <a:lnSpc>
                <a:spcPct val="150000"/>
              </a:lnSpc>
              <a:buFont typeface="+mj-lt"/>
              <a:buAutoNum type="alphaLcPeriod"/>
            </a:pPr>
            <a:r>
              <a:rPr lang="ar-SY" sz="2400" b="1" dirty="0"/>
              <a:t>حالة جذور مضاعفة</a:t>
            </a:r>
          </a:p>
          <a:p>
            <a:pPr marL="1371600" lvl="2" indent="-457200" algn="r" rtl="1">
              <a:lnSpc>
                <a:spcPct val="150000"/>
              </a:lnSpc>
              <a:buFont typeface="+mj-lt"/>
              <a:buAutoNum type="alphaLcPeriod"/>
            </a:pPr>
            <a:r>
              <a:rPr lang="ar-SY" sz="2400" b="1" dirty="0"/>
              <a:t>حالة جذور مضاعفة مساوية للصفر</a:t>
            </a:r>
          </a:p>
          <a:p>
            <a:pPr marL="457200" indent="-457200" algn="r" rtl="1">
              <a:lnSpc>
                <a:spcPct val="150000"/>
              </a:lnSpc>
              <a:buFont typeface="+mj-lt"/>
              <a:buAutoNum type="arabicPeriod"/>
            </a:pPr>
            <a:endParaRPr lang="en-US" sz="2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AE043D7-0529-4847-8D17-5F19B1E40EC9}"/>
                  </a:ext>
                </a:extLst>
              </p:cNvPr>
              <p:cNvSpPr/>
              <p:nvPr/>
            </p:nvSpPr>
            <p:spPr>
              <a:xfrm>
                <a:off x="4922882" y="1045617"/>
                <a:ext cx="2346236" cy="584775"/>
              </a:xfrm>
              <a:prstGeom prst="rect">
                <a:avLst/>
              </a:prstGeom>
              <a:ln w="28575"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b="0" i="0" smtClean="0">
                          <a:latin typeface="Cambria Math" panose="02040503050406030204" pitchFamily="18" charset="0"/>
                        </a:rPr>
                        <m:t>X</m:t>
                      </m:r>
                      <m:d>
                        <m:d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AE043D7-0529-4847-8D17-5F19B1E40E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2882" y="1045617"/>
                <a:ext cx="2346236" cy="5847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8E114E8-28DF-42A2-9ADD-00809D13F07C}"/>
              </a:ext>
            </a:extLst>
          </p:cNvPr>
          <p:cNvCxnSpPr>
            <a:cxnSpLocks/>
          </p:cNvCxnSpPr>
          <p:nvPr/>
        </p:nvCxnSpPr>
        <p:spPr>
          <a:xfrm flipH="1" flipV="1">
            <a:off x="6648508" y="2459134"/>
            <a:ext cx="1241220" cy="127329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C9F4FD42-A198-45A2-A1CC-22751ADB72EB}"/>
              </a:ext>
            </a:extLst>
          </p:cNvPr>
          <p:cNvSpPr/>
          <p:nvPr/>
        </p:nvSpPr>
        <p:spPr>
          <a:xfrm>
            <a:off x="2742321" y="2228301"/>
            <a:ext cx="366959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ar-SY" sz="2400" b="1" dirty="0">
                <a:solidFill>
                  <a:srgbClr val="FF0000"/>
                </a:solidFill>
              </a:rPr>
              <a:t>سهلة .. لا تحصل على صيغة مغلقة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4DB78DA-1073-466B-9867-10A08D74E4E2}"/>
              </a:ext>
            </a:extLst>
          </p:cNvPr>
          <p:cNvSpPr/>
          <p:nvPr/>
        </p:nvSpPr>
        <p:spPr>
          <a:xfrm>
            <a:off x="2474619" y="3214202"/>
            <a:ext cx="39372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ar-SY" sz="2400" b="1" dirty="0">
                <a:solidFill>
                  <a:srgbClr val="FF0000"/>
                </a:solidFill>
              </a:rPr>
              <a:t>أكثر تعقيداً .. تحصل على صيغة مغلقة</a:t>
            </a:r>
            <a:endParaRPr lang="en-US" sz="2400" dirty="0">
              <a:solidFill>
                <a:srgbClr val="FF0000"/>
              </a:solidFill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FEABDD2-6B20-472F-8A0B-D715BBEDC0DA}"/>
              </a:ext>
            </a:extLst>
          </p:cNvPr>
          <p:cNvCxnSpPr>
            <a:cxnSpLocks/>
          </p:cNvCxnSpPr>
          <p:nvPr/>
        </p:nvCxnSpPr>
        <p:spPr>
          <a:xfrm flipH="1">
            <a:off x="6548908" y="3214202"/>
            <a:ext cx="555208" cy="144855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3832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uiExpand="1" build="p"/>
      <p:bldP spid="5" grpId="0"/>
      <p:bldP spid="4" grpId="0"/>
      <p:bldP spid="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6A574-2215-4392-A13F-7655B4EE4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811658"/>
          </a:xfrm>
        </p:spPr>
        <p:txBody>
          <a:bodyPr>
            <a:normAutofit/>
          </a:bodyPr>
          <a:lstStyle/>
          <a:p>
            <a:pPr algn="ctr" rtl="1"/>
            <a:r>
              <a:rPr lang="ar-SY" sz="3600" b="1" dirty="0">
                <a:solidFill>
                  <a:srgbClr val="FF0000"/>
                </a:solidFill>
              </a:rPr>
              <a:t>تحويل </a:t>
            </a:r>
            <a:r>
              <a:rPr lang="en-US" sz="3600" b="1" dirty="0">
                <a:solidFill>
                  <a:srgbClr val="FF0000"/>
                </a:solidFill>
              </a:rPr>
              <a:t>Z</a:t>
            </a:r>
            <a:r>
              <a:rPr lang="ar-SY" sz="3600" b="1" dirty="0">
                <a:solidFill>
                  <a:srgbClr val="FF0000"/>
                </a:solidFill>
              </a:rPr>
              <a:t> العكسي</a:t>
            </a:r>
            <a:endParaRPr lang="en-US" sz="3600" b="1" dirty="0">
              <a:solidFill>
                <a:srgbClr val="FF0000"/>
              </a:solidFill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F0A7753-F212-4C3F-92A8-0343435AB72D}"/>
              </a:ext>
            </a:extLst>
          </p:cNvPr>
          <p:cNvSpPr/>
          <p:nvPr/>
        </p:nvSpPr>
        <p:spPr>
          <a:xfrm>
            <a:off x="929812" y="963529"/>
            <a:ext cx="10777670" cy="16858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>
              <a:lnSpc>
                <a:spcPct val="150000"/>
              </a:lnSpc>
            </a:pPr>
            <a:r>
              <a:rPr lang="ar-SY" sz="2400" b="1" dirty="0"/>
              <a:t>طريقة التقسيم المباشر:</a:t>
            </a:r>
          </a:p>
          <a:p>
            <a:pPr marL="914400" lvl="1" indent="-4572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r-SY" sz="2400" b="1" dirty="0"/>
              <a:t>نقسم البسط على المقام فنحصل على سلسلة ذات قوى متناقصة وتكون أمثال هذه السلسلة هي قيم الإشارة المتقطعة.</a:t>
            </a:r>
          </a:p>
        </p:txBody>
      </p:sp>
      <p:sp>
        <p:nvSpPr>
          <p:cNvPr id="11" name="مربع نص 21">
            <a:extLst>
              <a:ext uri="{FF2B5EF4-FFF2-40B4-BE49-F238E27FC236}">
                <a16:creationId xmlns:a16="http://schemas.microsoft.com/office/drawing/2014/main" id="{ABC401E5-B3BE-4F3F-B076-44F13C2EA70A}"/>
              </a:ext>
            </a:extLst>
          </p:cNvPr>
          <p:cNvSpPr txBox="1"/>
          <p:nvPr/>
        </p:nvSpPr>
        <p:spPr>
          <a:xfrm>
            <a:off x="719138" y="3021252"/>
            <a:ext cx="10735547" cy="83099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2pPr marL="914400" lvl="1" indent="-457200" algn="r" rtl="1">
              <a:lnSpc>
                <a:spcPct val="150000"/>
              </a:lnSpc>
              <a:buFont typeface="+mj-lt"/>
              <a:buAutoNum type="arabicPeriod"/>
              <a:defRPr sz="2400" b="1"/>
            </a:lvl2pPr>
            <a:lvl3pPr marL="1371600" lvl="2" indent="-457200" algn="r" rtl="1">
              <a:lnSpc>
                <a:spcPct val="150000"/>
              </a:lnSpc>
              <a:buFont typeface="Arial" panose="020B0604020202020204" pitchFamily="34" charset="0"/>
              <a:buChar char="•"/>
              <a:defRPr sz="2400" b="1"/>
            </a:lvl3pPr>
          </a:lstStyle>
          <a:p>
            <a:pPr algn="r" rtl="1"/>
            <a:r>
              <a:rPr lang="ar-SY" sz="2400" b="1" dirty="0">
                <a:solidFill>
                  <a:srgbClr val="FF0000"/>
                </a:solidFill>
              </a:rPr>
              <a:t>مثال:</a:t>
            </a:r>
            <a:r>
              <a:rPr lang="ar-SY" sz="2400" b="1" dirty="0"/>
              <a:t> أوجد تحويل </a:t>
            </a:r>
            <a:r>
              <a:rPr lang="en-US" sz="2400" b="1" dirty="0"/>
              <a:t>Z</a:t>
            </a:r>
            <a:r>
              <a:rPr lang="ar-SY" sz="2400" b="1" dirty="0"/>
              <a:t> العكسي للإشارات التالية باستخدام طريقة التقسيم المباشر وبين فيما إذا كانت الاشارات منتهية أو غير منتهية.</a:t>
            </a:r>
            <a:endParaRPr lang="ar-SY" sz="2400" b="1" dirty="0">
              <a:sym typeface="Symbo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كائن 25">
                <a:extLst>
                  <a:ext uri="{FF2B5EF4-FFF2-40B4-BE49-F238E27FC236}">
                    <a16:creationId xmlns:a16="http://schemas.microsoft.com/office/drawing/2014/main" id="{8C19AD4A-F5B1-4D04-B287-BE6B2390B566}"/>
                  </a:ext>
                </a:extLst>
              </p:cNvPr>
              <p:cNvSpPr txBox="1"/>
              <p:nvPr/>
            </p:nvSpPr>
            <p:spPr bwMode="auto">
              <a:xfrm>
                <a:off x="1108822" y="4071594"/>
                <a:ext cx="3219450" cy="927211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كائن 25">
                <a:extLst>
                  <a:ext uri="{FF2B5EF4-FFF2-40B4-BE49-F238E27FC236}">
                    <a16:creationId xmlns:a16="http://schemas.microsoft.com/office/drawing/2014/main" id="{8C19AD4A-F5B1-4D04-B287-BE6B2390B5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108822" y="4071594"/>
                <a:ext cx="3219450" cy="92721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25400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كائن 26">
                <a:extLst>
                  <a:ext uri="{FF2B5EF4-FFF2-40B4-BE49-F238E27FC236}">
                    <a16:creationId xmlns:a16="http://schemas.microsoft.com/office/drawing/2014/main" id="{53DFD015-2A6A-4A8C-A962-1F8511D100A2}"/>
                  </a:ext>
                </a:extLst>
              </p:cNvPr>
              <p:cNvSpPr txBox="1"/>
              <p:nvPr/>
            </p:nvSpPr>
            <p:spPr bwMode="auto">
              <a:xfrm>
                <a:off x="423815" y="5430866"/>
                <a:ext cx="4589463" cy="927210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كائن 26">
                <a:extLst>
                  <a:ext uri="{FF2B5EF4-FFF2-40B4-BE49-F238E27FC236}">
                    <a16:creationId xmlns:a16="http://schemas.microsoft.com/office/drawing/2014/main" id="{53DFD015-2A6A-4A8C-A962-1F8511D100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23815" y="5430866"/>
                <a:ext cx="4589463" cy="9272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25400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Object 2">
                <a:extLst>
                  <a:ext uri="{FF2B5EF4-FFF2-40B4-BE49-F238E27FC236}">
                    <a16:creationId xmlns:a16="http://schemas.microsoft.com/office/drawing/2014/main" id="{E898E0A2-1894-4E1B-91A3-1EEA43664549}"/>
                  </a:ext>
                </a:extLst>
              </p:cNvPr>
              <p:cNvSpPr txBox="1"/>
              <p:nvPr/>
            </p:nvSpPr>
            <p:spPr bwMode="auto">
              <a:xfrm>
                <a:off x="6230156" y="4246273"/>
                <a:ext cx="4240368" cy="577850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)={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15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,−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,−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35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,...}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Object 2">
                <a:extLst>
                  <a:ext uri="{FF2B5EF4-FFF2-40B4-BE49-F238E27FC236}">
                    <a16:creationId xmlns:a16="http://schemas.microsoft.com/office/drawing/2014/main" id="{E898E0A2-1894-4E1B-91A3-1EEA436645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230156" y="4246273"/>
                <a:ext cx="4240368" cy="57785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25400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12560CB-89E9-40AE-ACBA-9437B915B86F}"/>
              </a:ext>
            </a:extLst>
          </p:cNvPr>
          <p:cNvCxnSpPr>
            <a:cxnSpLocks/>
          </p:cNvCxnSpPr>
          <p:nvPr/>
        </p:nvCxnSpPr>
        <p:spPr>
          <a:xfrm>
            <a:off x="4282226" y="4535198"/>
            <a:ext cx="1632187" cy="1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01F8018-DE5E-4CDF-BC73-9991A6DDC531}"/>
              </a:ext>
            </a:extLst>
          </p:cNvPr>
          <p:cNvCxnSpPr>
            <a:cxnSpLocks/>
          </p:cNvCxnSpPr>
          <p:nvPr/>
        </p:nvCxnSpPr>
        <p:spPr>
          <a:xfrm>
            <a:off x="4919730" y="5829525"/>
            <a:ext cx="1448873" cy="0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Object 2">
                <a:extLst>
                  <a:ext uri="{FF2B5EF4-FFF2-40B4-BE49-F238E27FC236}">
                    <a16:creationId xmlns:a16="http://schemas.microsoft.com/office/drawing/2014/main" id="{8FD1C201-0CA5-4AC3-A4FC-E960FBC6AF72}"/>
                  </a:ext>
                </a:extLst>
              </p:cNvPr>
              <p:cNvSpPr txBox="1"/>
              <p:nvPr/>
            </p:nvSpPr>
            <p:spPr bwMode="auto">
              <a:xfrm>
                <a:off x="6707749" y="5540600"/>
                <a:ext cx="3679065" cy="577850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)={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,...}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3" name="Object 2">
                <a:extLst>
                  <a:ext uri="{FF2B5EF4-FFF2-40B4-BE49-F238E27FC236}">
                    <a16:creationId xmlns:a16="http://schemas.microsoft.com/office/drawing/2014/main" id="{8FD1C201-0CA5-4AC3-A4FC-E960FBC6AF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707749" y="5540600"/>
                <a:ext cx="3679065" cy="57785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25400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Rectangle 26">
            <a:extLst>
              <a:ext uri="{FF2B5EF4-FFF2-40B4-BE49-F238E27FC236}">
                <a16:creationId xmlns:a16="http://schemas.microsoft.com/office/drawing/2014/main" id="{E9403345-9FD3-4BE9-85C9-0DB7C5E81D5D}"/>
              </a:ext>
            </a:extLst>
          </p:cNvPr>
          <p:cNvSpPr/>
          <p:nvPr/>
        </p:nvSpPr>
        <p:spPr>
          <a:xfrm>
            <a:off x="5144232" y="5249871"/>
            <a:ext cx="83067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ar-SY" sz="2400" b="1" dirty="0"/>
              <a:t>منتهية</a:t>
            </a:r>
            <a:endParaRPr lang="en-US" sz="24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8E9AFFC-43C6-44A0-957A-FCB22E760EC6}"/>
              </a:ext>
            </a:extLst>
          </p:cNvPr>
          <p:cNvSpPr/>
          <p:nvPr/>
        </p:nvSpPr>
        <p:spPr>
          <a:xfrm>
            <a:off x="4448942" y="4014406"/>
            <a:ext cx="129875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ar-SY" sz="2400" b="1" dirty="0"/>
              <a:t>غير منتهية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4762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uiExpand="1" build="p"/>
      <p:bldP spid="11" grpId="0"/>
      <p:bldP spid="12" grpId="0"/>
      <p:bldP spid="13" grpId="0"/>
      <p:bldP spid="14" grpId="0" animBg="1"/>
      <p:bldP spid="23" grpId="0" animBg="1"/>
      <p:bldP spid="27" grpId="0"/>
      <p:bldP spid="2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6A574-2215-4392-A13F-7655B4EE4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811658"/>
          </a:xfrm>
        </p:spPr>
        <p:txBody>
          <a:bodyPr>
            <a:normAutofit/>
          </a:bodyPr>
          <a:lstStyle/>
          <a:p>
            <a:pPr algn="ctr" rtl="1"/>
            <a:r>
              <a:rPr lang="ar-SY" sz="3600" b="1" dirty="0">
                <a:solidFill>
                  <a:srgbClr val="FF0000"/>
                </a:solidFill>
              </a:rPr>
              <a:t>تحويل </a:t>
            </a:r>
            <a:r>
              <a:rPr lang="en-US" sz="3600" b="1" dirty="0">
                <a:solidFill>
                  <a:srgbClr val="FF0000"/>
                </a:solidFill>
              </a:rPr>
              <a:t>Z</a:t>
            </a:r>
            <a:r>
              <a:rPr lang="ar-SY" sz="3600" b="1" dirty="0">
                <a:solidFill>
                  <a:srgbClr val="FF0000"/>
                </a:solidFill>
              </a:rPr>
              <a:t> العكسي</a:t>
            </a:r>
            <a:endParaRPr lang="en-US" sz="3600" b="1" dirty="0">
              <a:solidFill>
                <a:srgbClr val="FF0000"/>
              </a:solidFill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F0A7753-F212-4C3F-92A8-0343435AB72D}"/>
              </a:ext>
            </a:extLst>
          </p:cNvPr>
          <p:cNvSpPr/>
          <p:nvPr/>
        </p:nvSpPr>
        <p:spPr>
          <a:xfrm>
            <a:off x="929812" y="963529"/>
            <a:ext cx="10777670" cy="11318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>
              <a:lnSpc>
                <a:spcPct val="150000"/>
              </a:lnSpc>
            </a:pPr>
            <a:r>
              <a:rPr lang="ar-SY" sz="2400" b="1" dirty="0"/>
              <a:t>طريقة التفريق إلى عناصر بسيطة:</a:t>
            </a:r>
          </a:p>
          <a:p>
            <a:pPr marL="914400" lvl="1" indent="-4572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r-SY" sz="2400" b="1" dirty="0"/>
              <a:t>نفرق كثير الحدود ونميز عدة حالات لجذور المقام: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Object 2">
                <a:extLst>
                  <a:ext uri="{FF2B5EF4-FFF2-40B4-BE49-F238E27FC236}">
                    <a16:creationId xmlns:a16="http://schemas.microsoft.com/office/drawing/2014/main" id="{7403BC88-32BF-4652-984B-CBF4D97E2DA8}"/>
                  </a:ext>
                </a:extLst>
              </p:cNvPr>
              <p:cNvSpPr txBox="1"/>
              <p:nvPr/>
            </p:nvSpPr>
            <p:spPr bwMode="auto">
              <a:xfrm>
                <a:off x="3268844" y="2285764"/>
                <a:ext cx="5291138" cy="95172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</m:sSup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+...+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+...+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5" name="Object 2">
                <a:extLst>
                  <a:ext uri="{FF2B5EF4-FFF2-40B4-BE49-F238E27FC236}">
                    <a16:creationId xmlns:a16="http://schemas.microsoft.com/office/drawing/2014/main" id="{7403BC88-32BF-4652-984B-CBF4D97E2D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268844" y="2285764"/>
                <a:ext cx="5291138" cy="95172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Object 2">
                <a:extLst>
                  <a:ext uri="{FF2B5EF4-FFF2-40B4-BE49-F238E27FC236}">
                    <a16:creationId xmlns:a16="http://schemas.microsoft.com/office/drawing/2014/main" id="{B5A69F63-F322-4F95-968D-A9147DE3C150}"/>
                  </a:ext>
                </a:extLst>
              </p:cNvPr>
              <p:cNvSpPr txBox="1"/>
              <p:nvPr/>
            </p:nvSpPr>
            <p:spPr bwMode="auto">
              <a:xfrm>
                <a:off x="2121080" y="3735168"/>
                <a:ext cx="7586663" cy="1092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f>
                        <m:f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f>
                        <m:f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+...+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f>
                        <m:f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6" name="Object 2">
                <a:extLst>
                  <a:ext uri="{FF2B5EF4-FFF2-40B4-BE49-F238E27FC236}">
                    <a16:creationId xmlns:a16="http://schemas.microsoft.com/office/drawing/2014/main" id="{B5A69F63-F322-4F95-968D-A9147DE3C1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121080" y="3735168"/>
                <a:ext cx="7586663" cy="10922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2D7EA8A3-F453-45E2-953E-960398B03BD0}"/>
              </a:ext>
            </a:extLst>
          </p:cNvPr>
          <p:cNvSpPr/>
          <p:nvPr/>
        </p:nvSpPr>
        <p:spPr>
          <a:xfrm>
            <a:off x="9373549" y="2948566"/>
            <a:ext cx="2252540" cy="5778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>
              <a:lnSpc>
                <a:spcPct val="150000"/>
              </a:lnSpc>
            </a:pPr>
            <a:r>
              <a:rPr lang="ar-SY" sz="2400" b="1" dirty="0">
                <a:solidFill>
                  <a:srgbClr val="FF0000"/>
                </a:solidFill>
              </a:rPr>
              <a:t>حالة الجذور البسيطة</a:t>
            </a:r>
          </a:p>
        </p:txBody>
      </p:sp>
      <p:sp>
        <p:nvSpPr>
          <p:cNvPr id="20" name="مربع نص 8">
            <a:extLst>
              <a:ext uri="{FF2B5EF4-FFF2-40B4-BE49-F238E27FC236}">
                <a16:creationId xmlns:a16="http://schemas.microsoft.com/office/drawing/2014/main" id="{7FB51A8D-AD0E-46CA-9464-F0C60B4061FB}"/>
              </a:ext>
            </a:extLst>
          </p:cNvPr>
          <p:cNvSpPr txBox="1"/>
          <p:nvPr/>
        </p:nvSpPr>
        <p:spPr>
          <a:xfrm>
            <a:off x="5914412" y="4710199"/>
            <a:ext cx="4953000" cy="60016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r" rtl="1">
              <a:lnSpc>
                <a:spcPct val="150000"/>
              </a:lnSpc>
              <a:defRPr sz="2400" b="1"/>
            </a:lvl1pPr>
            <a:lvl2pPr marL="914400" lvl="1" indent="-457200" algn="r" rtl="1">
              <a:lnSpc>
                <a:spcPct val="150000"/>
              </a:lnSpc>
              <a:buFont typeface="Arial" panose="020B0604020202020204" pitchFamily="34" charset="0"/>
              <a:buChar char="•"/>
              <a:defRPr sz="2400" b="1"/>
            </a:lvl2pPr>
          </a:lstStyle>
          <a:p>
            <a:r>
              <a:rPr lang="ar-SY" dirty="0"/>
              <a:t>حيث : </a:t>
            </a:r>
            <a:r>
              <a:rPr lang="en-US" i="1" dirty="0"/>
              <a:t>p</a:t>
            </a:r>
            <a:r>
              <a:rPr lang="en-US" i="1" baseline="-25000" dirty="0"/>
              <a:t>1</a:t>
            </a:r>
            <a:r>
              <a:rPr lang="en-US" dirty="0"/>
              <a:t> , </a:t>
            </a:r>
            <a:r>
              <a:rPr lang="en-US" i="1" dirty="0"/>
              <a:t>p</a:t>
            </a:r>
            <a:r>
              <a:rPr lang="en-US" i="1" baseline="-25000" dirty="0"/>
              <a:t>2</a:t>
            </a:r>
            <a:r>
              <a:rPr lang="en-US" dirty="0"/>
              <a:t> , … , </a:t>
            </a:r>
            <a:r>
              <a:rPr lang="en-US" i="1" dirty="0" err="1"/>
              <a:t>p</a:t>
            </a:r>
            <a:r>
              <a:rPr lang="en-US" i="1" baseline="-25000" dirty="0" err="1"/>
              <a:t>n</a:t>
            </a:r>
            <a:r>
              <a:rPr lang="ar-SY" dirty="0"/>
              <a:t> تسمى جذور المقام.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Object 2">
                <a:extLst>
                  <a:ext uri="{FF2B5EF4-FFF2-40B4-BE49-F238E27FC236}">
                    <a16:creationId xmlns:a16="http://schemas.microsoft.com/office/drawing/2014/main" id="{C489A6B0-181C-49FD-82A7-8741B2E443A8}"/>
                  </a:ext>
                </a:extLst>
              </p:cNvPr>
              <p:cNvSpPr txBox="1"/>
              <p:nvPr/>
            </p:nvSpPr>
            <p:spPr bwMode="auto">
              <a:xfrm>
                <a:off x="253051" y="5016899"/>
                <a:ext cx="1625600" cy="609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Object 2">
                <a:extLst>
                  <a:ext uri="{FF2B5EF4-FFF2-40B4-BE49-F238E27FC236}">
                    <a16:creationId xmlns:a16="http://schemas.microsoft.com/office/drawing/2014/main" id="{C489A6B0-181C-49FD-82A7-8741B2E443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3051" y="5016899"/>
                <a:ext cx="1625600" cy="6096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Object 2">
                <a:extLst>
                  <a:ext uri="{FF2B5EF4-FFF2-40B4-BE49-F238E27FC236}">
                    <a16:creationId xmlns:a16="http://schemas.microsoft.com/office/drawing/2014/main" id="{53A515EB-ADD9-4575-94FF-EBB828A0C5BE}"/>
                  </a:ext>
                </a:extLst>
              </p:cNvPr>
              <p:cNvSpPr txBox="1"/>
              <p:nvPr/>
            </p:nvSpPr>
            <p:spPr bwMode="auto">
              <a:xfrm>
                <a:off x="265563" y="5728085"/>
                <a:ext cx="2984969" cy="95172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lim>
                          </m:limLow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den>
                              </m:f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Object 2">
                <a:extLst>
                  <a:ext uri="{FF2B5EF4-FFF2-40B4-BE49-F238E27FC236}">
                    <a16:creationId xmlns:a16="http://schemas.microsoft.com/office/drawing/2014/main" id="{53A515EB-ADD9-4575-94FF-EBB828A0C5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65563" y="5728085"/>
                <a:ext cx="2984969" cy="95172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Object 2">
                <a:extLst>
                  <a:ext uri="{FF2B5EF4-FFF2-40B4-BE49-F238E27FC236}">
                    <a16:creationId xmlns:a16="http://schemas.microsoft.com/office/drawing/2014/main" id="{CAADD152-0A59-48F0-9273-E9BB1FA96CAC}"/>
                  </a:ext>
                </a:extLst>
              </p:cNvPr>
              <p:cNvSpPr txBox="1"/>
              <p:nvPr/>
            </p:nvSpPr>
            <p:spPr bwMode="auto">
              <a:xfrm>
                <a:off x="3453684" y="5777154"/>
                <a:ext cx="5821915" cy="468205"/>
              </a:xfrm>
              <a:prstGeom prst="rect">
                <a:avLst/>
              </a:prstGeom>
              <a:ln w="19050">
                <a:solidFill>
                  <a:srgbClr val="FF0000"/>
                </a:solidFill>
              </a:ln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>
                  <a:defRPr sz="2400" i="1">
                    <a:latin typeface="Cambria Math" panose="02040503050406030204" pitchFamily="18" charset="0"/>
                  </a:defRPr>
                </a:lvl1pPr>
              </a:lstStyle>
              <a:p>
                <a:r>
                  <a:rPr lang="en-US" dirty="0"/>
                  <a:t>x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>
                        <a:latin typeface="Cambria Math" panose="02040503050406030204" pitchFamily="18" charset="0"/>
                      </a:rPr>
                      <m:t>)=</m:t>
                    </m:r>
                    <m:sSub>
                      <m:sSubPr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>
                        <a:latin typeface="Cambria Math" panose="02040503050406030204" pitchFamily="18" charset="0"/>
                      </a:rPr>
                      <m:t>)+</m:t>
                    </m:r>
                    <m:sSub>
                      <m:sSubPr>
                        <m:ctrlPr>
                          <a:rPr lang="en-US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en-US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n-US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n-US">
                        <a:latin typeface="Cambria Math" panose="02040503050406030204" pitchFamily="18" charset="0"/>
                      </a:rPr>
                      <m:t>+...+</m:t>
                    </m:r>
                    <m:sSub>
                      <m:sSubPr>
                        <m:ctrlPr>
                          <a:rPr lang="en-US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  <m:sup>
                        <m:r>
                          <a:rPr lang="en-US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5" name="Object 2">
                <a:extLst>
                  <a:ext uri="{FF2B5EF4-FFF2-40B4-BE49-F238E27FC236}">
                    <a16:creationId xmlns:a16="http://schemas.microsoft.com/office/drawing/2014/main" id="{CAADD152-0A59-48F0-9273-E9BB1FA96C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453684" y="5777154"/>
                <a:ext cx="5821915" cy="468205"/>
              </a:xfrm>
              <a:prstGeom prst="rect">
                <a:avLst/>
              </a:prstGeom>
              <a:blipFill>
                <a:blip r:embed="rId6"/>
                <a:stretch>
                  <a:fillRect l="-1566" t="-7500" b="-25000"/>
                </a:stretch>
              </a:blipFill>
              <a:ln w="1905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مربع نص 12">
            <a:extLst>
              <a:ext uri="{FF2B5EF4-FFF2-40B4-BE49-F238E27FC236}">
                <a16:creationId xmlns:a16="http://schemas.microsoft.com/office/drawing/2014/main" id="{A9FD7115-6D1E-46E6-B231-992216053872}"/>
              </a:ext>
            </a:extLst>
          </p:cNvPr>
          <p:cNvSpPr txBox="1"/>
          <p:nvPr/>
        </p:nvSpPr>
        <p:spPr>
          <a:xfrm>
            <a:off x="9373549" y="5626100"/>
            <a:ext cx="1752600" cy="57785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r" rtl="1">
              <a:lnSpc>
                <a:spcPct val="150000"/>
              </a:lnSpc>
              <a:defRPr sz="2400" b="1"/>
            </a:lvl1pPr>
            <a:lvl2pPr marL="914400" lvl="1" indent="-457200" algn="r" rtl="1">
              <a:lnSpc>
                <a:spcPct val="150000"/>
              </a:lnSpc>
              <a:buFont typeface="Arial" panose="020B0604020202020204" pitchFamily="34" charset="0"/>
              <a:buChar char="•"/>
              <a:defRPr sz="2400" b="1"/>
            </a:lvl2pPr>
          </a:lstStyle>
          <a:p>
            <a:r>
              <a:rPr lang="ar-SY" dirty="0"/>
              <a:t>عندها يكون:</a:t>
            </a:r>
          </a:p>
        </p:txBody>
      </p:sp>
    </p:spTree>
    <p:extLst>
      <p:ext uri="{BB962C8B-B14F-4D97-AF65-F5344CB8AC3E}">
        <p14:creationId xmlns:p14="http://schemas.microsoft.com/office/powerpoint/2010/main" val="3348532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uiExpand="1" build="p"/>
      <p:bldP spid="15" grpId="0"/>
      <p:bldP spid="16" grpId="0"/>
      <p:bldP spid="7" grpId="0"/>
      <p:bldP spid="20" grpId="0"/>
      <p:bldP spid="22" grpId="0"/>
      <p:bldP spid="24" grpId="0"/>
      <p:bldP spid="25" grpId="0" animBg="1"/>
      <p:bldP spid="2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6A574-2215-4392-A13F-7655B4EE4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811658"/>
          </a:xfrm>
        </p:spPr>
        <p:txBody>
          <a:bodyPr>
            <a:normAutofit/>
          </a:bodyPr>
          <a:lstStyle/>
          <a:p>
            <a:pPr algn="ctr" rtl="1"/>
            <a:r>
              <a:rPr lang="ar-SY" sz="3600" b="1" dirty="0">
                <a:solidFill>
                  <a:srgbClr val="FF0000"/>
                </a:solidFill>
              </a:rPr>
              <a:t>تحويل </a:t>
            </a:r>
            <a:r>
              <a:rPr lang="en-US" sz="3600" b="1" dirty="0">
                <a:solidFill>
                  <a:srgbClr val="FF0000"/>
                </a:solidFill>
              </a:rPr>
              <a:t>Z</a:t>
            </a:r>
            <a:r>
              <a:rPr lang="ar-SY" sz="3600" b="1" dirty="0">
                <a:solidFill>
                  <a:srgbClr val="FF0000"/>
                </a:solidFill>
              </a:rPr>
              <a:t> العكسي</a:t>
            </a:r>
            <a:endParaRPr lang="en-US" sz="3600" b="1" dirty="0">
              <a:solidFill>
                <a:srgbClr val="FF0000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D7EA8A3-F453-45E2-953E-960398B03BD0}"/>
              </a:ext>
            </a:extLst>
          </p:cNvPr>
          <p:cNvSpPr/>
          <p:nvPr/>
        </p:nvSpPr>
        <p:spPr>
          <a:xfrm>
            <a:off x="9373549" y="765611"/>
            <a:ext cx="2252540" cy="5778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>
              <a:lnSpc>
                <a:spcPct val="150000"/>
              </a:lnSpc>
            </a:pPr>
            <a:r>
              <a:rPr lang="ar-SY" sz="2400" b="1" dirty="0">
                <a:solidFill>
                  <a:srgbClr val="FF0000"/>
                </a:solidFill>
              </a:rPr>
              <a:t>حالة الجذور البسيطة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Object 2">
                <a:extLst>
                  <a:ext uri="{FF2B5EF4-FFF2-40B4-BE49-F238E27FC236}">
                    <a16:creationId xmlns:a16="http://schemas.microsoft.com/office/drawing/2014/main" id="{C489A6B0-181C-49FD-82A7-8741B2E443A8}"/>
                  </a:ext>
                </a:extLst>
              </p:cNvPr>
              <p:cNvSpPr txBox="1"/>
              <p:nvPr/>
            </p:nvSpPr>
            <p:spPr bwMode="auto">
              <a:xfrm>
                <a:off x="253051" y="225991"/>
                <a:ext cx="1625600" cy="609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Object 2">
                <a:extLst>
                  <a:ext uri="{FF2B5EF4-FFF2-40B4-BE49-F238E27FC236}">
                    <a16:creationId xmlns:a16="http://schemas.microsoft.com/office/drawing/2014/main" id="{C489A6B0-181C-49FD-82A7-8741B2E443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3051" y="225991"/>
                <a:ext cx="1625600" cy="60960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Object 2">
                <a:extLst>
                  <a:ext uri="{FF2B5EF4-FFF2-40B4-BE49-F238E27FC236}">
                    <a16:creationId xmlns:a16="http://schemas.microsoft.com/office/drawing/2014/main" id="{53A515EB-ADD9-4575-94FF-EBB828A0C5BE}"/>
                  </a:ext>
                </a:extLst>
              </p:cNvPr>
              <p:cNvSpPr txBox="1"/>
              <p:nvPr/>
            </p:nvSpPr>
            <p:spPr bwMode="auto">
              <a:xfrm>
                <a:off x="265563" y="937177"/>
                <a:ext cx="2984969" cy="95172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lim>
                          </m:limLow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den>
                              </m:f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Object 2">
                <a:extLst>
                  <a:ext uri="{FF2B5EF4-FFF2-40B4-BE49-F238E27FC236}">
                    <a16:creationId xmlns:a16="http://schemas.microsoft.com/office/drawing/2014/main" id="{53A515EB-ADD9-4575-94FF-EBB828A0C5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65563" y="937177"/>
                <a:ext cx="2984969" cy="95172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Object 2">
                <a:extLst>
                  <a:ext uri="{FF2B5EF4-FFF2-40B4-BE49-F238E27FC236}">
                    <a16:creationId xmlns:a16="http://schemas.microsoft.com/office/drawing/2014/main" id="{CAADD152-0A59-48F0-9273-E9BB1FA96CAC}"/>
                  </a:ext>
                </a:extLst>
              </p:cNvPr>
              <p:cNvSpPr txBox="1"/>
              <p:nvPr/>
            </p:nvSpPr>
            <p:spPr bwMode="auto">
              <a:xfrm>
                <a:off x="3250532" y="1411216"/>
                <a:ext cx="5976829" cy="468205"/>
              </a:xfrm>
              <a:prstGeom prst="rect">
                <a:avLst/>
              </a:prstGeom>
              <a:ln w="19050">
                <a:noFill/>
              </a:ln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>
                  <a:defRPr sz="2400" i="1"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)+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  <m:sup>
                          <m:r>
                            <a:rPr lang="en-US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en-US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  <m:sup>
                          <m:r>
                            <a:rPr lang="en-US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en-US">
                          <a:latin typeface="Cambria Math" panose="02040503050406030204" pitchFamily="18" charset="0"/>
                        </a:rPr>
                        <m:t>+...+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  <m:sup>
                          <m:r>
                            <a:rPr lang="en-US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Object 2">
                <a:extLst>
                  <a:ext uri="{FF2B5EF4-FFF2-40B4-BE49-F238E27FC236}">
                    <a16:creationId xmlns:a16="http://schemas.microsoft.com/office/drawing/2014/main" id="{CAADD152-0A59-48F0-9273-E9BB1FA96C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250532" y="1411216"/>
                <a:ext cx="5976829" cy="46820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مربع نص 21">
            <a:extLst>
              <a:ext uri="{FF2B5EF4-FFF2-40B4-BE49-F238E27FC236}">
                <a16:creationId xmlns:a16="http://schemas.microsoft.com/office/drawing/2014/main" id="{14973912-6BD2-4167-A4C1-E11D182C20C7}"/>
              </a:ext>
            </a:extLst>
          </p:cNvPr>
          <p:cNvSpPr txBox="1"/>
          <p:nvPr/>
        </p:nvSpPr>
        <p:spPr>
          <a:xfrm>
            <a:off x="728226" y="2418952"/>
            <a:ext cx="10735547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2pPr marL="914400" lvl="1" indent="-457200" algn="r" rtl="1">
              <a:lnSpc>
                <a:spcPct val="150000"/>
              </a:lnSpc>
              <a:buFont typeface="+mj-lt"/>
              <a:buAutoNum type="arabicPeriod"/>
              <a:defRPr sz="2400" b="1"/>
            </a:lvl2pPr>
            <a:lvl3pPr marL="1371600" lvl="2" indent="-457200" algn="r" rtl="1">
              <a:lnSpc>
                <a:spcPct val="150000"/>
              </a:lnSpc>
              <a:buFont typeface="Arial" panose="020B0604020202020204" pitchFamily="34" charset="0"/>
              <a:buChar char="•"/>
              <a:defRPr sz="2400" b="1"/>
            </a:lvl3pPr>
          </a:lstStyle>
          <a:p>
            <a:pPr algn="r" rtl="1"/>
            <a:r>
              <a:rPr lang="ar-SY" sz="2400" b="1" dirty="0">
                <a:solidFill>
                  <a:srgbClr val="FF0000"/>
                </a:solidFill>
              </a:rPr>
              <a:t>مثال:</a:t>
            </a:r>
            <a:r>
              <a:rPr lang="ar-SY" sz="2400" b="1" dirty="0"/>
              <a:t> أوجد تحويل </a:t>
            </a:r>
            <a:r>
              <a:rPr lang="en-US" sz="2400" b="1" dirty="0"/>
              <a:t>Z</a:t>
            </a:r>
            <a:r>
              <a:rPr lang="ar-SY" sz="2400" b="1" dirty="0"/>
              <a:t> العكسي للتابع:</a:t>
            </a:r>
            <a:endParaRPr lang="ar-SY" sz="2400" b="1" dirty="0">
              <a:sym typeface="Symbo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كائن 7">
                <a:extLst>
                  <a:ext uri="{FF2B5EF4-FFF2-40B4-BE49-F238E27FC236}">
                    <a16:creationId xmlns:a16="http://schemas.microsoft.com/office/drawing/2014/main" id="{4547EA7D-185C-46C0-B619-5E20033E795A}"/>
                  </a:ext>
                </a:extLst>
              </p:cNvPr>
              <p:cNvSpPr txBox="1"/>
              <p:nvPr/>
            </p:nvSpPr>
            <p:spPr bwMode="auto">
              <a:xfrm>
                <a:off x="4558796" y="2274459"/>
                <a:ext cx="3074406" cy="92721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كائن 7">
                <a:extLst>
                  <a:ext uri="{FF2B5EF4-FFF2-40B4-BE49-F238E27FC236}">
                    <a16:creationId xmlns:a16="http://schemas.microsoft.com/office/drawing/2014/main" id="{4547EA7D-185C-46C0-B619-5E20033E79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558796" y="2274459"/>
                <a:ext cx="3074406" cy="92721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كائن 9">
                <a:extLst>
                  <a:ext uri="{FF2B5EF4-FFF2-40B4-BE49-F238E27FC236}">
                    <a16:creationId xmlns:a16="http://schemas.microsoft.com/office/drawing/2014/main" id="{9D9E5A70-6170-4F3D-BE07-42044C59CA86}"/>
                  </a:ext>
                </a:extLst>
              </p:cNvPr>
              <p:cNvSpPr txBox="1"/>
              <p:nvPr/>
            </p:nvSpPr>
            <p:spPr bwMode="auto">
              <a:xfrm>
                <a:off x="4339195" y="5764865"/>
                <a:ext cx="3799502" cy="791307"/>
              </a:xfrm>
              <a:prstGeom prst="rect">
                <a:avLst/>
              </a:prstGeom>
              <a:ln w="19050">
                <a:solidFill>
                  <a:srgbClr val="FF0000"/>
                </a:solidFill>
              </a:ln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>
                  <a:defRPr sz="2400" i="1"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)−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>
                              <a:latin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en-US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2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كائن 9">
                <a:extLst>
                  <a:ext uri="{FF2B5EF4-FFF2-40B4-BE49-F238E27FC236}">
                    <a16:creationId xmlns:a16="http://schemas.microsoft.com/office/drawing/2014/main" id="{9D9E5A70-6170-4F3D-BE07-42044C59CA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339195" y="5764865"/>
                <a:ext cx="3799502" cy="79130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1905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كائن 7">
                <a:extLst>
                  <a:ext uri="{FF2B5EF4-FFF2-40B4-BE49-F238E27FC236}">
                    <a16:creationId xmlns:a16="http://schemas.microsoft.com/office/drawing/2014/main" id="{BE51A5F4-A151-401D-9F48-3CA26CE549DD}"/>
                  </a:ext>
                </a:extLst>
              </p:cNvPr>
              <p:cNvSpPr txBox="1"/>
              <p:nvPr/>
            </p:nvSpPr>
            <p:spPr bwMode="auto">
              <a:xfrm>
                <a:off x="377779" y="4500789"/>
                <a:ext cx="11436440" cy="1056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rmAutofit fontScale="85000" lnSpcReduction="1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  <m: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num>
                                <m:den>
                                  <m: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den>
                              </m:f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</m:func>
                      <m:r>
                        <a:rPr lang="ar-SY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  <m: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num>
                                <m:den>
                                  <m: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den>
                              </m:f>
                            </m:e>
                          </m:d>
                        </m:e>
                      </m:func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 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  <m: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den>
                              </m:f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=−</m:t>
                          </m:r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</m:func>
                    </m:oMath>
                  </m:oMathPara>
                </a14:m>
                <a:endParaRPr lang="en-US" sz="2400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3" name="كائن 7">
                <a:extLst>
                  <a:ext uri="{FF2B5EF4-FFF2-40B4-BE49-F238E27FC236}">
                    <a16:creationId xmlns:a16="http://schemas.microsoft.com/office/drawing/2014/main" id="{BE51A5F4-A151-401D-9F48-3CA26CE549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77779" y="4500789"/>
                <a:ext cx="11436440" cy="105644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11B9472E-A5F6-4099-A4CE-6C9CA7ECB1B1}"/>
                  </a:ext>
                </a:extLst>
              </p:cNvPr>
              <p:cNvSpPr/>
              <p:nvPr/>
            </p:nvSpPr>
            <p:spPr>
              <a:xfrm>
                <a:off x="3496945" y="3325180"/>
                <a:ext cx="5484002" cy="85170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)(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sz="2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US" sz="2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11B9472E-A5F6-4099-A4CE-6C9CA7ECB1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6945" y="3325180"/>
                <a:ext cx="5484002" cy="85170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35866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9" grpId="0"/>
      <p:bldP spid="21" grpId="0" animBg="1"/>
      <p:bldP spid="23" grpId="0"/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C1FC80C-11D4-4C3F-B365-E78C603D7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103" y="0"/>
            <a:ext cx="10515600" cy="811658"/>
          </a:xfrm>
        </p:spPr>
        <p:txBody>
          <a:bodyPr>
            <a:normAutofit/>
          </a:bodyPr>
          <a:lstStyle/>
          <a:p>
            <a:pPr algn="ctr" rtl="1"/>
            <a:r>
              <a:rPr lang="ar-SY" sz="3600" b="1" dirty="0">
                <a:solidFill>
                  <a:srgbClr val="FF0000"/>
                </a:solidFill>
              </a:rPr>
              <a:t>تطبيقات التحكم الرقمي</a:t>
            </a:r>
            <a:endParaRPr lang="en-US" sz="3600" b="1" dirty="0">
              <a:solidFill>
                <a:srgbClr val="FF00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DE7E0FF-FB71-4069-9873-5246EC0BA2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3773" y="1170248"/>
            <a:ext cx="3544453" cy="54308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2A506C3-695B-4964-9C6F-5FFF0A16BD5E}"/>
                  </a:ext>
                </a:extLst>
              </p14:cNvPr>
              <p14:cNvContentPartPr/>
              <p14:nvPr/>
            </p14:nvContentPartPr>
            <p14:xfrm>
              <a:off x="5508550" y="2852571"/>
              <a:ext cx="1285200" cy="65052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2A506C3-695B-4964-9C6F-5FFF0A16BD5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499550" y="2843571"/>
                <a:ext cx="1302840" cy="668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06022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6A574-2215-4392-A13F-7655B4EE4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103" y="0"/>
            <a:ext cx="10515600" cy="811658"/>
          </a:xfrm>
        </p:spPr>
        <p:txBody>
          <a:bodyPr>
            <a:normAutofit/>
          </a:bodyPr>
          <a:lstStyle/>
          <a:p>
            <a:pPr algn="ctr" rtl="1"/>
            <a:r>
              <a:rPr lang="ar-SY" sz="3600" b="1" dirty="0">
                <a:solidFill>
                  <a:srgbClr val="FF0000"/>
                </a:solidFill>
              </a:rPr>
              <a:t>الأنظمة السببية</a:t>
            </a:r>
            <a:endParaRPr lang="en-US" sz="3600" b="1" dirty="0">
              <a:solidFill>
                <a:srgbClr val="FF0000"/>
              </a:solidFill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F0A7753-F212-4C3F-92A8-0343435AB72D}"/>
              </a:ext>
            </a:extLst>
          </p:cNvPr>
          <p:cNvSpPr/>
          <p:nvPr/>
        </p:nvSpPr>
        <p:spPr>
          <a:xfrm>
            <a:off x="1777925" y="966736"/>
            <a:ext cx="9801625" cy="28976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r-SY" sz="2400" b="1" dirty="0"/>
              <a:t>أسمع بتسمية نظام </a:t>
            </a:r>
            <a:r>
              <a:rPr lang="ar-SY" sz="2400" b="1" dirty="0">
                <a:solidFill>
                  <a:srgbClr val="FF0000"/>
                </a:solidFill>
              </a:rPr>
              <a:t>سببي </a:t>
            </a:r>
            <a:r>
              <a:rPr lang="en-US" sz="2400" b="1" dirty="0">
                <a:solidFill>
                  <a:srgbClr val="FF0000"/>
                </a:solidFill>
              </a:rPr>
              <a:t>causal</a:t>
            </a:r>
            <a:r>
              <a:rPr lang="ar-SY" sz="2400" b="1" dirty="0"/>
              <a:t>، ما هي؟</a:t>
            </a:r>
          </a:p>
          <a:p>
            <a:pPr marL="800100" lvl="1" indent="-342900" algn="r" rtl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ar-SY" sz="2000" b="1" dirty="0"/>
              <a:t>النظام سببي </a:t>
            </a:r>
            <a:r>
              <a:rPr lang="en-US" sz="2000" b="1" dirty="0"/>
              <a:t>causal</a:t>
            </a:r>
            <a:r>
              <a:rPr lang="ar-SY" sz="2000" b="1" dirty="0"/>
              <a:t> لأنه لا يمتلك أي خرج في الزمن السالب أي: أن </a:t>
            </a:r>
            <a:r>
              <a:rPr lang="en-US" sz="2000" b="1" dirty="0"/>
              <a:t>u(k)=0</a:t>
            </a:r>
            <a:r>
              <a:rPr lang="ar-SY" sz="2000" b="1" dirty="0"/>
              <a:t> و </a:t>
            </a:r>
            <a:r>
              <a:rPr lang="en-US" sz="2000" b="1" dirty="0"/>
              <a:t>y(k)=0</a:t>
            </a:r>
            <a:r>
              <a:rPr lang="ar-SY" sz="2000" b="1" dirty="0"/>
              <a:t> من أجل </a:t>
            </a:r>
            <a:r>
              <a:rPr lang="en-US" sz="2000" b="1" dirty="0"/>
              <a:t>k&lt;0</a:t>
            </a:r>
            <a:endParaRPr lang="ar-SY" sz="2000" b="1" dirty="0"/>
          </a:p>
          <a:p>
            <a:pPr marL="800100" lvl="1" indent="-342900" algn="r" rtl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ar-SY" sz="2000" b="1" dirty="0"/>
              <a:t>أي الخرج يتعلق فقط بقيم الدخل الحالية والماضية</a:t>
            </a:r>
          </a:p>
          <a:p>
            <a:pPr marL="800100" lvl="1" indent="-342900" algn="r" rtl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ar-SY" sz="2000" b="1" dirty="0"/>
              <a:t>أي أن النظام لا يتوقع قيم الدخل المستقبلية</a:t>
            </a:r>
          </a:p>
          <a:p>
            <a:pPr marL="800100" lvl="1" indent="-342900" algn="r" rtl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ar-SY" sz="2000" b="1" dirty="0"/>
              <a:t>أي أن </a:t>
            </a:r>
            <a:r>
              <a:rPr lang="ar-SY" sz="2000" b="1" dirty="0">
                <a:solidFill>
                  <a:srgbClr val="FF0000"/>
                </a:solidFill>
              </a:rPr>
              <a:t>الدخل هو سبب لحصول الخرج</a:t>
            </a:r>
          </a:p>
          <a:p>
            <a:pPr marL="800100" lvl="1" indent="-342900" algn="r" rtl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ar-SY" sz="2000" b="1" dirty="0"/>
              <a:t>عملياً جميع الأنظمة في العالم الحقيقي سببية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12CABB2A-38F2-4E97-9938-A9F693F37115}"/>
              </a:ext>
            </a:extLst>
          </p:cNvPr>
          <p:cNvCxnSpPr>
            <a:cxnSpLocks/>
          </p:cNvCxnSpPr>
          <p:nvPr/>
        </p:nvCxnSpPr>
        <p:spPr>
          <a:xfrm flipV="1">
            <a:off x="4306004" y="4882233"/>
            <a:ext cx="1165028" cy="210763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88" name="مربع نص 10">
            <a:extLst>
              <a:ext uri="{FF2B5EF4-FFF2-40B4-BE49-F238E27FC236}">
                <a16:creationId xmlns:a16="http://schemas.microsoft.com/office/drawing/2014/main" id="{0758CBF3-7CFF-4992-B734-327D8675352E}"/>
              </a:ext>
            </a:extLst>
          </p:cNvPr>
          <p:cNvSpPr txBox="1"/>
          <p:nvPr/>
        </p:nvSpPr>
        <p:spPr>
          <a:xfrm>
            <a:off x="386117" y="4561987"/>
            <a:ext cx="3764642" cy="95866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indent="0" algn="r" rtl="1">
              <a:lnSpc>
                <a:spcPct val="150000"/>
              </a:lnSpc>
              <a:buFont typeface="Arial" panose="020B0604020202020204" pitchFamily="34" charset="0"/>
              <a:buNone/>
              <a:defRPr sz="2400" b="1"/>
            </a:lvl1pPr>
            <a:lvl2pPr marL="800100" lvl="1" indent="-342900" algn="r" rtl="1">
              <a:lnSpc>
                <a:spcPct val="150000"/>
              </a:lnSpc>
              <a:buFont typeface="Wingdings" panose="05000000000000000000" pitchFamily="2" charset="2"/>
              <a:buChar char="ü"/>
              <a:defRPr sz="2400" b="1"/>
            </a:lvl2pPr>
          </a:lstStyle>
          <a:p>
            <a:pPr algn="ctr"/>
            <a:r>
              <a:rPr lang="ar-SY" sz="2000" dirty="0"/>
              <a:t>نسمي هذا النظام غير </a:t>
            </a:r>
            <a:r>
              <a:rPr lang="ar-SY" sz="2000" dirty="0">
                <a:solidFill>
                  <a:srgbClr val="FF0000"/>
                </a:solidFill>
              </a:rPr>
              <a:t>سببي </a:t>
            </a:r>
            <a:r>
              <a:rPr lang="en-US" sz="2000" dirty="0">
                <a:solidFill>
                  <a:srgbClr val="FF0000"/>
                </a:solidFill>
              </a:rPr>
              <a:t>non causal</a:t>
            </a:r>
            <a:r>
              <a:rPr lang="ar-SY" sz="2000" dirty="0"/>
              <a:t> لأن الخرج يستجيب قبل تطبيق الدخل</a:t>
            </a:r>
          </a:p>
        </p:txBody>
      </p:sp>
      <p:pic>
        <p:nvPicPr>
          <p:cNvPr id="1026" name="Picture 2" descr="http://www.songho.ca/dsp/system/files/sys_causal01.gif">
            <a:extLst>
              <a:ext uri="{FF2B5EF4-FFF2-40B4-BE49-F238E27FC236}">
                <a16:creationId xmlns:a16="http://schemas.microsoft.com/office/drawing/2014/main" id="{894D139A-D322-4359-9D8F-4469C2ED55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9495" y="3791804"/>
            <a:ext cx="3081069" cy="2683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477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uiExpand="1" build="p"/>
      <p:bldP spid="8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6A574-2215-4392-A13F-7655B4EE4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103" y="0"/>
            <a:ext cx="10515600" cy="811658"/>
          </a:xfrm>
        </p:spPr>
        <p:txBody>
          <a:bodyPr>
            <a:normAutofit/>
          </a:bodyPr>
          <a:lstStyle/>
          <a:p>
            <a:pPr algn="ctr" rtl="1"/>
            <a:r>
              <a:rPr lang="ar-SY" sz="3600" b="1" dirty="0">
                <a:solidFill>
                  <a:srgbClr val="FF0000"/>
                </a:solidFill>
              </a:rPr>
              <a:t>تحويل </a:t>
            </a:r>
            <a:r>
              <a:rPr lang="en-US" sz="3600" b="1" dirty="0">
                <a:solidFill>
                  <a:srgbClr val="FF0000"/>
                </a:solidFill>
              </a:rPr>
              <a:t>Z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F0A7753-F212-4C3F-92A8-0343435AB72D}"/>
              </a:ext>
            </a:extLst>
          </p:cNvPr>
          <p:cNvSpPr/>
          <p:nvPr/>
        </p:nvSpPr>
        <p:spPr>
          <a:xfrm>
            <a:off x="4426109" y="1025595"/>
            <a:ext cx="7281372" cy="11318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r-SY" sz="2400" b="1" dirty="0"/>
              <a:t>ما الغاية الأساسية من نمذجة أي نظام ما؟</a:t>
            </a:r>
          </a:p>
          <a:p>
            <a:pPr marL="800100" lvl="1" indent="-342900" algn="r" rtl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ar-SY" sz="2400" b="1" dirty="0"/>
              <a:t>معرفة طبيعة خرج النظام عند تطبيق إشارة دخل معينة</a:t>
            </a:r>
          </a:p>
        </p:txBody>
      </p:sp>
      <p:sp>
        <p:nvSpPr>
          <p:cNvPr id="46" name="مربع نص 7">
            <a:extLst>
              <a:ext uri="{FF2B5EF4-FFF2-40B4-BE49-F238E27FC236}">
                <a16:creationId xmlns:a16="http://schemas.microsoft.com/office/drawing/2014/main" id="{E0D6FF1B-C5CE-448A-8024-991331F2CD37}"/>
              </a:ext>
            </a:extLst>
          </p:cNvPr>
          <p:cNvSpPr txBox="1"/>
          <p:nvPr/>
        </p:nvSpPr>
        <p:spPr>
          <a:xfrm>
            <a:off x="2805701" y="2265014"/>
            <a:ext cx="8458200" cy="60016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342900" indent="-342900" algn="r" rtl="1">
              <a:lnSpc>
                <a:spcPct val="150000"/>
              </a:lnSpc>
              <a:buFont typeface="Arial" panose="020B0604020202020204" pitchFamily="34" charset="0"/>
              <a:buChar char="•"/>
              <a:defRPr sz="2400" b="1"/>
            </a:lvl1pPr>
            <a:lvl2pPr marL="800100" lvl="1" indent="-342900" algn="r" rtl="1">
              <a:lnSpc>
                <a:spcPct val="150000"/>
              </a:lnSpc>
              <a:buFont typeface="Wingdings" panose="05000000000000000000" pitchFamily="2" charset="2"/>
              <a:buChar char="ü"/>
              <a:defRPr sz="2400" b="1"/>
            </a:lvl2pPr>
          </a:lstStyle>
          <a:p>
            <a:pPr marL="0" indent="0">
              <a:buNone/>
            </a:pPr>
            <a:r>
              <a:rPr lang="ar-SY" dirty="0">
                <a:solidFill>
                  <a:srgbClr val="FF0000"/>
                </a:solidFill>
              </a:rPr>
              <a:t>مثال</a:t>
            </a:r>
            <a:r>
              <a:rPr lang="ar-SY" dirty="0"/>
              <a:t> نظام متقطع ممثل بالمعادلة </a:t>
            </a:r>
            <a:r>
              <a:rPr lang="ar-SY" dirty="0" err="1"/>
              <a:t>الفرقية</a:t>
            </a:r>
            <a:r>
              <a:rPr lang="ar-SY" dirty="0"/>
              <a:t> التالية: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Object 2">
                <a:extLst>
                  <a:ext uri="{FF2B5EF4-FFF2-40B4-BE49-F238E27FC236}">
                    <a16:creationId xmlns:a16="http://schemas.microsoft.com/office/drawing/2014/main" id="{58B6C7B4-9C31-457B-A1C3-858B87CECA49}"/>
                  </a:ext>
                </a:extLst>
              </p:cNvPr>
              <p:cNvSpPr txBox="1"/>
              <p:nvPr/>
            </p:nvSpPr>
            <p:spPr bwMode="auto">
              <a:xfrm>
                <a:off x="1555768" y="2420458"/>
                <a:ext cx="4699000" cy="406400"/>
              </a:xfrm>
              <a:prstGeom prst="rect">
                <a:avLst/>
              </a:prstGeom>
              <a:noFill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)−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)+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7" name="Object 2">
                <a:extLst>
                  <a:ext uri="{FF2B5EF4-FFF2-40B4-BE49-F238E27FC236}">
                    <a16:creationId xmlns:a16="http://schemas.microsoft.com/office/drawing/2014/main" id="{58B6C7B4-9C31-457B-A1C3-858B87CECA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555768" y="2420458"/>
                <a:ext cx="4699000" cy="406400"/>
              </a:xfrm>
              <a:prstGeom prst="rect">
                <a:avLst/>
              </a:prstGeom>
              <a:blipFill>
                <a:blip r:embed="rId2"/>
                <a:stretch>
                  <a:fillRect b="-134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مربع نص 9">
            <a:extLst>
              <a:ext uri="{FF2B5EF4-FFF2-40B4-BE49-F238E27FC236}">
                <a16:creationId xmlns:a16="http://schemas.microsoft.com/office/drawing/2014/main" id="{DFC58475-E4C3-4B29-B8FD-44DC022DA1C5}"/>
              </a:ext>
            </a:extLst>
          </p:cNvPr>
          <p:cNvSpPr txBox="1"/>
          <p:nvPr/>
        </p:nvSpPr>
        <p:spPr>
          <a:xfrm>
            <a:off x="5070296" y="2946208"/>
            <a:ext cx="5216143" cy="58669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indent="0" algn="r" rtl="1">
              <a:lnSpc>
                <a:spcPct val="150000"/>
              </a:lnSpc>
              <a:buFont typeface="Arial" panose="020B0604020202020204" pitchFamily="34" charset="0"/>
              <a:buNone/>
              <a:defRPr sz="2400" b="1">
                <a:solidFill>
                  <a:srgbClr val="FF0000"/>
                </a:solidFill>
              </a:defRPr>
            </a:lvl1pPr>
            <a:lvl2pPr marL="800100" lvl="1" indent="-342900" algn="r" rtl="1">
              <a:lnSpc>
                <a:spcPct val="150000"/>
              </a:lnSpc>
              <a:buFont typeface="Wingdings" panose="05000000000000000000" pitchFamily="2" charset="2"/>
              <a:buChar char="ü"/>
              <a:defRPr sz="2400" b="1"/>
            </a:lvl2pPr>
          </a:lstStyle>
          <a:p>
            <a:r>
              <a:rPr lang="ar-SY" dirty="0">
                <a:solidFill>
                  <a:schemeClr val="tx1"/>
                </a:solidFill>
              </a:rPr>
              <a:t>فإذا علمت أن </a:t>
            </a:r>
            <a:r>
              <a:rPr lang="en-US" dirty="0">
                <a:solidFill>
                  <a:schemeClr val="tx1"/>
                </a:solidFill>
              </a:rPr>
              <a:t>u(k)=0</a:t>
            </a:r>
            <a:r>
              <a:rPr lang="ar-SY" dirty="0">
                <a:solidFill>
                  <a:schemeClr val="tx1"/>
                </a:solidFill>
              </a:rPr>
              <a:t> و </a:t>
            </a:r>
            <a:r>
              <a:rPr lang="en-US" dirty="0">
                <a:solidFill>
                  <a:schemeClr val="tx1"/>
                </a:solidFill>
              </a:rPr>
              <a:t>y(k)=0</a:t>
            </a:r>
            <a:r>
              <a:rPr lang="ar-SY" dirty="0">
                <a:solidFill>
                  <a:schemeClr val="tx1"/>
                </a:solidFill>
              </a:rPr>
              <a:t> من أجل </a:t>
            </a:r>
            <a:r>
              <a:rPr lang="en-US" dirty="0">
                <a:solidFill>
                  <a:schemeClr val="tx1"/>
                </a:solidFill>
              </a:rPr>
              <a:t>k&lt;0</a:t>
            </a:r>
            <a:r>
              <a:rPr lang="ar-SY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49" name="مربع نص 10">
            <a:extLst>
              <a:ext uri="{FF2B5EF4-FFF2-40B4-BE49-F238E27FC236}">
                <a16:creationId xmlns:a16="http://schemas.microsoft.com/office/drawing/2014/main" id="{1FC44528-8DA2-4CBA-84D0-9264F2F61D4C}"/>
              </a:ext>
            </a:extLst>
          </p:cNvPr>
          <p:cNvSpPr txBox="1"/>
          <p:nvPr/>
        </p:nvSpPr>
        <p:spPr>
          <a:xfrm>
            <a:off x="4275333" y="3739596"/>
            <a:ext cx="6019800" cy="57958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indent="0" algn="r" rtl="1">
              <a:lnSpc>
                <a:spcPct val="150000"/>
              </a:lnSpc>
              <a:buFont typeface="Arial" panose="020B0604020202020204" pitchFamily="34" charset="0"/>
              <a:buNone/>
              <a:defRPr sz="2400" b="1"/>
            </a:lvl1pPr>
            <a:lvl2pPr marL="800100" lvl="1" indent="-342900" algn="r" rtl="1">
              <a:lnSpc>
                <a:spcPct val="150000"/>
              </a:lnSpc>
              <a:buFont typeface="Wingdings" panose="05000000000000000000" pitchFamily="2" charset="2"/>
              <a:buChar char="ü"/>
              <a:defRPr sz="2400" b="1"/>
            </a:lvl2pPr>
          </a:lstStyle>
          <a:p>
            <a:r>
              <a:rPr lang="ar-SY" dirty="0"/>
              <a:t>طبقت على هذا النظام إشارة الدخل التالية: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Object 2">
                <a:extLst>
                  <a:ext uri="{FF2B5EF4-FFF2-40B4-BE49-F238E27FC236}">
                    <a16:creationId xmlns:a16="http://schemas.microsoft.com/office/drawing/2014/main" id="{71F0307E-0273-45A2-A696-4D045BBA1E4D}"/>
                  </a:ext>
                </a:extLst>
              </p:cNvPr>
              <p:cNvSpPr txBox="1"/>
              <p:nvPr/>
            </p:nvSpPr>
            <p:spPr bwMode="auto">
              <a:xfrm>
                <a:off x="4487782" y="4589883"/>
                <a:ext cx="2336800" cy="406400"/>
              </a:xfrm>
              <a:prstGeom prst="rect">
                <a:avLst/>
              </a:prstGeom>
              <a:noFill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)={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,...}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0" name="Object 2">
                <a:extLst>
                  <a:ext uri="{FF2B5EF4-FFF2-40B4-BE49-F238E27FC236}">
                    <a16:creationId xmlns:a16="http://schemas.microsoft.com/office/drawing/2014/main" id="{71F0307E-0273-45A2-A696-4D045BBA1E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487782" y="4589883"/>
                <a:ext cx="2336800" cy="406400"/>
              </a:xfrm>
              <a:prstGeom prst="rect">
                <a:avLst/>
              </a:prstGeom>
              <a:blipFill>
                <a:blip r:embed="rId3"/>
                <a:stretch>
                  <a:fillRect r="-781" b="-119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مربع نص 12">
            <a:extLst>
              <a:ext uri="{FF2B5EF4-FFF2-40B4-BE49-F238E27FC236}">
                <a16:creationId xmlns:a16="http://schemas.microsoft.com/office/drawing/2014/main" id="{D642714B-5F39-48CE-9E5C-7C15E1A26F13}"/>
              </a:ext>
            </a:extLst>
          </p:cNvPr>
          <p:cNvSpPr txBox="1"/>
          <p:nvPr/>
        </p:nvSpPr>
        <p:spPr>
          <a:xfrm>
            <a:off x="4038039" y="5245706"/>
            <a:ext cx="6248400" cy="58669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indent="0" algn="r" rtl="1">
              <a:lnSpc>
                <a:spcPct val="150000"/>
              </a:lnSpc>
              <a:buFont typeface="Arial" panose="020B0604020202020204" pitchFamily="34" charset="0"/>
              <a:buNone/>
              <a:defRPr sz="2400" b="1"/>
            </a:lvl1pPr>
            <a:lvl2pPr marL="800100" lvl="1" indent="-342900" algn="r" rtl="1">
              <a:lnSpc>
                <a:spcPct val="150000"/>
              </a:lnSpc>
              <a:buFont typeface="Wingdings" panose="05000000000000000000" pitchFamily="2" charset="2"/>
              <a:buChar char="ü"/>
              <a:defRPr sz="2400" b="1"/>
            </a:lvl2pPr>
          </a:lstStyle>
          <a:p>
            <a:r>
              <a:rPr lang="ar-SY" dirty="0"/>
              <a:t>المطلوب حساب قيم الخرج  </a:t>
            </a:r>
            <a:r>
              <a:rPr lang="en-US" dirty="0"/>
              <a:t>y(k)</a:t>
            </a:r>
            <a:r>
              <a:rPr lang="ar-SY" dirty="0"/>
              <a:t> من أجل </a:t>
            </a:r>
            <a:r>
              <a:rPr lang="en-US" dirty="0"/>
              <a:t>k &lt; 20</a:t>
            </a:r>
            <a:endParaRPr lang="ar-SY" dirty="0"/>
          </a:p>
        </p:txBody>
      </p:sp>
    </p:spTree>
    <p:extLst>
      <p:ext uri="{BB962C8B-B14F-4D97-AF65-F5344CB8AC3E}">
        <p14:creationId xmlns:p14="http://schemas.microsoft.com/office/powerpoint/2010/main" val="672340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uiExpand="1" build="p"/>
      <p:bldP spid="46" grpId="0"/>
      <p:bldP spid="47" grpId="0"/>
      <p:bldP spid="48" grpId="0"/>
      <p:bldP spid="49" grpId="0"/>
      <p:bldP spid="50" grpId="0"/>
      <p:bldP spid="5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6A574-2215-4392-A13F-7655B4EE4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103" y="0"/>
            <a:ext cx="10515600" cy="811658"/>
          </a:xfrm>
        </p:spPr>
        <p:txBody>
          <a:bodyPr>
            <a:normAutofit/>
          </a:bodyPr>
          <a:lstStyle/>
          <a:p>
            <a:pPr algn="ctr" rtl="1"/>
            <a:r>
              <a:rPr lang="ar-SY" sz="3600" b="1" dirty="0">
                <a:solidFill>
                  <a:srgbClr val="FF0000"/>
                </a:solidFill>
              </a:rPr>
              <a:t>تحويل </a:t>
            </a:r>
            <a:r>
              <a:rPr lang="en-US" sz="3600" b="1" dirty="0">
                <a:solidFill>
                  <a:srgbClr val="FF0000"/>
                </a:solidFill>
              </a:rPr>
              <a:t>Z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bject 2">
                <a:extLst>
                  <a:ext uri="{FF2B5EF4-FFF2-40B4-BE49-F238E27FC236}">
                    <a16:creationId xmlns:a16="http://schemas.microsoft.com/office/drawing/2014/main" id="{B9C05EA3-C77C-4B32-9139-54CA8B0061FB}"/>
                  </a:ext>
                </a:extLst>
              </p:cNvPr>
              <p:cNvSpPr txBox="1"/>
              <p:nvPr/>
            </p:nvSpPr>
            <p:spPr bwMode="auto">
              <a:xfrm>
                <a:off x="796925" y="1319213"/>
                <a:ext cx="4699000" cy="406400"/>
              </a:xfrm>
              <a:prstGeom prst="rect">
                <a:avLst/>
              </a:prstGeom>
              <a:noFill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)−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)+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Object 2">
                <a:extLst>
                  <a:ext uri="{FF2B5EF4-FFF2-40B4-BE49-F238E27FC236}">
                    <a16:creationId xmlns:a16="http://schemas.microsoft.com/office/drawing/2014/main" id="{B9C05EA3-C77C-4B32-9139-54CA8B0061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96925" y="1319213"/>
                <a:ext cx="4699000" cy="406400"/>
              </a:xfrm>
              <a:prstGeom prst="rect">
                <a:avLst/>
              </a:prstGeom>
              <a:blipFill>
                <a:blip r:embed="rId2"/>
                <a:stretch>
                  <a:fillRect b="-29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مربع نص 16">
            <a:extLst>
              <a:ext uri="{FF2B5EF4-FFF2-40B4-BE49-F238E27FC236}">
                <a16:creationId xmlns:a16="http://schemas.microsoft.com/office/drawing/2014/main" id="{2EAA8624-C53A-4791-89D3-8482B7BE7B84}"/>
              </a:ext>
            </a:extLst>
          </p:cNvPr>
          <p:cNvSpPr txBox="1"/>
          <p:nvPr/>
        </p:nvSpPr>
        <p:spPr>
          <a:xfrm>
            <a:off x="5400783" y="1622816"/>
            <a:ext cx="5410200" cy="95866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indent="0" algn="r" rtl="1">
              <a:lnSpc>
                <a:spcPct val="150000"/>
              </a:lnSpc>
              <a:buFont typeface="Arial" panose="020B0604020202020204" pitchFamily="34" charset="0"/>
              <a:buNone/>
              <a:defRPr sz="2400" b="1"/>
            </a:lvl1pPr>
            <a:lvl2pPr marL="800100" lvl="1" indent="-342900" algn="r" rtl="1">
              <a:lnSpc>
                <a:spcPct val="150000"/>
              </a:lnSpc>
              <a:buFont typeface="Wingdings" panose="05000000000000000000" pitchFamily="2" charset="2"/>
              <a:buChar char="ü"/>
              <a:defRPr sz="2400" b="1"/>
            </a:lvl2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ar-SY" sz="2000" dirty="0"/>
              <a:t>إذاً نحصل على القيم المطلوبة بطريقة متتالية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ar-SY" sz="2000" dirty="0"/>
              <a:t>يمكن أن نكتب برنامج لحساب القيم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Object 2">
                <a:extLst>
                  <a:ext uri="{FF2B5EF4-FFF2-40B4-BE49-F238E27FC236}">
                    <a16:creationId xmlns:a16="http://schemas.microsoft.com/office/drawing/2014/main" id="{09B3F201-DC05-4F7B-B1DF-9A0FCA608759}"/>
                  </a:ext>
                </a:extLst>
              </p:cNvPr>
              <p:cNvSpPr txBox="1"/>
              <p:nvPr/>
            </p:nvSpPr>
            <p:spPr bwMode="auto">
              <a:xfrm>
                <a:off x="796925" y="1966913"/>
                <a:ext cx="5080000" cy="406400"/>
              </a:xfrm>
              <a:prstGeom prst="rect">
                <a:avLst/>
              </a:prstGeom>
              <a:noFill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)+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)−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Object 2">
                <a:extLst>
                  <a:ext uri="{FF2B5EF4-FFF2-40B4-BE49-F238E27FC236}">
                    <a16:creationId xmlns:a16="http://schemas.microsoft.com/office/drawing/2014/main" id="{09B3F201-DC05-4F7B-B1DF-9A0FCA6087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96925" y="1966913"/>
                <a:ext cx="5080000" cy="406400"/>
              </a:xfrm>
              <a:prstGeom prst="rect">
                <a:avLst/>
              </a:prstGeom>
              <a:blipFill>
                <a:blip r:embed="rId3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Object 2">
                <a:extLst>
                  <a:ext uri="{FF2B5EF4-FFF2-40B4-BE49-F238E27FC236}">
                    <a16:creationId xmlns:a16="http://schemas.microsoft.com/office/drawing/2014/main" id="{9AEA13CF-DAC5-4904-ADD4-9E0EA9391572}"/>
                  </a:ext>
                </a:extLst>
              </p:cNvPr>
              <p:cNvSpPr txBox="1"/>
              <p:nvPr/>
            </p:nvSpPr>
            <p:spPr bwMode="auto">
              <a:xfrm>
                <a:off x="796925" y="2614613"/>
                <a:ext cx="4368800" cy="406400"/>
              </a:xfrm>
              <a:prstGeom prst="rect">
                <a:avLst/>
              </a:prstGeom>
              <a:noFill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)+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(−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)−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(−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Object 2">
                <a:extLst>
                  <a:ext uri="{FF2B5EF4-FFF2-40B4-BE49-F238E27FC236}">
                    <a16:creationId xmlns:a16="http://schemas.microsoft.com/office/drawing/2014/main" id="{9AEA13CF-DAC5-4904-ADD4-9E0EA93915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96925" y="2614613"/>
                <a:ext cx="4368800" cy="406400"/>
              </a:xfrm>
              <a:prstGeom prst="rect">
                <a:avLst/>
              </a:prstGeom>
              <a:blipFill>
                <a:blip r:embed="rId4"/>
                <a:stretch>
                  <a:fillRect b="-14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Object 2">
                <a:extLst>
                  <a:ext uri="{FF2B5EF4-FFF2-40B4-BE49-F238E27FC236}">
                    <a16:creationId xmlns:a16="http://schemas.microsoft.com/office/drawing/2014/main" id="{F76DCAF9-43AD-4E52-B411-243C437C7157}"/>
                  </a:ext>
                </a:extLst>
              </p:cNvPr>
              <p:cNvSpPr txBox="1"/>
              <p:nvPr/>
            </p:nvSpPr>
            <p:spPr bwMode="auto">
              <a:xfrm>
                <a:off x="796925" y="3200771"/>
                <a:ext cx="4114800" cy="406400"/>
              </a:xfrm>
              <a:prstGeom prst="rect">
                <a:avLst/>
              </a:prstGeom>
              <a:noFill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)+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)−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(−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Object 2">
                <a:extLst>
                  <a:ext uri="{FF2B5EF4-FFF2-40B4-BE49-F238E27FC236}">
                    <a16:creationId xmlns:a16="http://schemas.microsoft.com/office/drawing/2014/main" id="{F76DCAF9-43AD-4E52-B411-243C437C71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96925" y="3200771"/>
                <a:ext cx="4114800" cy="406400"/>
              </a:xfrm>
              <a:prstGeom prst="rect">
                <a:avLst/>
              </a:prstGeom>
              <a:blipFill>
                <a:blip r:embed="rId5"/>
                <a:stretch>
                  <a:fillRect b="-29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Object 2">
                <a:extLst>
                  <a:ext uri="{FF2B5EF4-FFF2-40B4-BE49-F238E27FC236}">
                    <a16:creationId xmlns:a16="http://schemas.microsoft.com/office/drawing/2014/main" id="{91E89B40-8E8A-46B7-901E-F94411314DC8}"/>
                  </a:ext>
                </a:extLst>
              </p:cNvPr>
              <p:cNvSpPr txBox="1"/>
              <p:nvPr/>
            </p:nvSpPr>
            <p:spPr bwMode="auto">
              <a:xfrm>
                <a:off x="796925" y="3796667"/>
                <a:ext cx="4013200" cy="406400"/>
              </a:xfrm>
              <a:prstGeom prst="rect">
                <a:avLst/>
              </a:prstGeom>
              <a:noFill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)+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)−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Object 2">
                <a:extLst>
                  <a:ext uri="{FF2B5EF4-FFF2-40B4-BE49-F238E27FC236}">
                    <a16:creationId xmlns:a16="http://schemas.microsoft.com/office/drawing/2014/main" id="{91E89B40-8E8A-46B7-901E-F94411314D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96925" y="3796667"/>
                <a:ext cx="4013200" cy="406400"/>
              </a:xfrm>
              <a:prstGeom prst="rect">
                <a:avLst/>
              </a:prstGeom>
              <a:blipFill>
                <a:blip r:embed="rId6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Object 2">
                <a:extLst>
                  <a:ext uri="{FF2B5EF4-FFF2-40B4-BE49-F238E27FC236}">
                    <a16:creationId xmlns:a16="http://schemas.microsoft.com/office/drawing/2014/main" id="{E3F7E246-A564-4296-88C2-170733719379}"/>
                  </a:ext>
                </a:extLst>
              </p:cNvPr>
              <p:cNvSpPr txBox="1"/>
              <p:nvPr/>
            </p:nvSpPr>
            <p:spPr bwMode="auto">
              <a:xfrm>
                <a:off x="796925" y="5179727"/>
                <a:ext cx="4546600" cy="406400"/>
              </a:xfrm>
              <a:prstGeom prst="rect">
                <a:avLst/>
              </a:prstGeom>
              <a:noFill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19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19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)+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18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)−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17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Object 2">
                <a:extLst>
                  <a:ext uri="{FF2B5EF4-FFF2-40B4-BE49-F238E27FC236}">
                    <a16:creationId xmlns:a16="http://schemas.microsoft.com/office/drawing/2014/main" id="{E3F7E246-A564-4296-88C2-1707337193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96925" y="5179727"/>
                <a:ext cx="4546600" cy="406400"/>
              </a:xfrm>
              <a:prstGeom prst="rect">
                <a:avLst/>
              </a:prstGeom>
              <a:blipFill>
                <a:blip r:embed="rId7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رابط مستقيم 21">
            <a:extLst>
              <a:ext uri="{FF2B5EF4-FFF2-40B4-BE49-F238E27FC236}">
                <a16:creationId xmlns:a16="http://schemas.microsoft.com/office/drawing/2014/main" id="{6B39A4C1-D84A-45AB-9CDE-749C9C8D1283}"/>
              </a:ext>
            </a:extLst>
          </p:cNvPr>
          <p:cNvCxnSpPr/>
          <p:nvPr/>
        </p:nvCxnSpPr>
        <p:spPr>
          <a:xfrm rot="5400000">
            <a:off x="2435403" y="4748373"/>
            <a:ext cx="609600" cy="1588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مربع نص 7">
            <a:extLst>
              <a:ext uri="{FF2B5EF4-FFF2-40B4-BE49-F238E27FC236}">
                <a16:creationId xmlns:a16="http://schemas.microsoft.com/office/drawing/2014/main" id="{62411CA1-6299-4D2D-B88F-F2C1C9916DDB}"/>
              </a:ext>
            </a:extLst>
          </p:cNvPr>
          <p:cNvSpPr txBox="1"/>
          <p:nvPr/>
        </p:nvSpPr>
        <p:spPr>
          <a:xfrm>
            <a:off x="3337103" y="922409"/>
            <a:ext cx="8458200" cy="60016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342900" indent="-342900" algn="r" rtl="1">
              <a:lnSpc>
                <a:spcPct val="150000"/>
              </a:lnSpc>
              <a:buFont typeface="Arial" panose="020B0604020202020204" pitchFamily="34" charset="0"/>
              <a:buChar char="•"/>
              <a:defRPr sz="2400" b="1"/>
            </a:lvl1pPr>
            <a:lvl2pPr marL="800100" lvl="1" indent="-342900" algn="r" rtl="1">
              <a:lnSpc>
                <a:spcPct val="150000"/>
              </a:lnSpc>
              <a:buFont typeface="Wingdings" panose="05000000000000000000" pitchFamily="2" charset="2"/>
              <a:buChar char="ü"/>
              <a:defRPr sz="2400" b="1"/>
            </a:lvl2pPr>
          </a:lstStyle>
          <a:p>
            <a:pPr marL="0" indent="0">
              <a:buNone/>
            </a:pPr>
            <a:r>
              <a:rPr lang="ar-SY" dirty="0">
                <a:solidFill>
                  <a:srgbClr val="FF0000"/>
                </a:solidFill>
              </a:rPr>
              <a:t>الطريقة الأولى:</a:t>
            </a:r>
            <a:r>
              <a:rPr lang="ar-SY" dirty="0"/>
              <a:t> تعويض القيم بشكل مباشر!</a:t>
            </a:r>
          </a:p>
        </p:txBody>
      </p:sp>
      <p:pic>
        <p:nvPicPr>
          <p:cNvPr id="33" name="Picture 2">
            <a:extLst>
              <a:ext uri="{FF2B5EF4-FFF2-40B4-BE49-F238E27FC236}">
                <a16:creationId xmlns:a16="http://schemas.microsoft.com/office/drawing/2014/main" id="{80A16289-2594-4C0A-8968-1E09B92E7E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243669" y="2717051"/>
            <a:ext cx="4401896" cy="35352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907784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 uiExpand="1" build="p"/>
      <p:bldP spid="14" grpId="0"/>
      <p:bldP spid="15" grpId="0"/>
      <p:bldP spid="16" grpId="0"/>
      <p:bldP spid="17" grpId="0"/>
      <p:bldP spid="1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6A574-2215-4392-A13F-7655B4EE4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103" y="0"/>
            <a:ext cx="10515600" cy="811658"/>
          </a:xfrm>
        </p:spPr>
        <p:txBody>
          <a:bodyPr>
            <a:normAutofit/>
          </a:bodyPr>
          <a:lstStyle/>
          <a:p>
            <a:pPr algn="ctr" rtl="1"/>
            <a:r>
              <a:rPr lang="ar-SY" sz="3600" b="1" dirty="0">
                <a:solidFill>
                  <a:srgbClr val="FF0000"/>
                </a:solidFill>
              </a:rPr>
              <a:t>تحويل </a:t>
            </a:r>
            <a:r>
              <a:rPr lang="en-US" sz="3600" b="1" dirty="0">
                <a:solidFill>
                  <a:srgbClr val="FF0000"/>
                </a:solidFill>
              </a:rPr>
              <a:t>Z</a:t>
            </a:r>
          </a:p>
        </p:txBody>
      </p:sp>
      <p:sp>
        <p:nvSpPr>
          <p:cNvPr id="13" name="مربع نص 16">
            <a:extLst>
              <a:ext uri="{FF2B5EF4-FFF2-40B4-BE49-F238E27FC236}">
                <a16:creationId xmlns:a16="http://schemas.microsoft.com/office/drawing/2014/main" id="{2EAA8624-C53A-4791-89D3-8482B7BE7B84}"/>
              </a:ext>
            </a:extLst>
          </p:cNvPr>
          <p:cNvSpPr txBox="1"/>
          <p:nvPr/>
        </p:nvSpPr>
        <p:spPr>
          <a:xfrm>
            <a:off x="5334000" y="1536837"/>
            <a:ext cx="5410200" cy="49699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indent="0" algn="r" rtl="1">
              <a:lnSpc>
                <a:spcPct val="150000"/>
              </a:lnSpc>
              <a:buFont typeface="Arial" panose="020B0604020202020204" pitchFamily="34" charset="0"/>
              <a:buNone/>
              <a:defRPr sz="2400" b="1"/>
            </a:lvl1pPr>
            <a:lvl2pPr marL="800100" lvl="1" indent="-342900" algn="r" rtl="1">
              <a:lnSpc>
                <a:spcPct val="150000"/>
              </a:lnSpc>
              <a:buFont typeface="Wingdings" panose="05000000000000000000" pitchFamily="2" charset="2"/>
              <a:buChar char="ü"/>
              <a:defRPr sz="2400" b="1"/>
            </a:lvl2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ar-SY" sz="2000" dirty="0"/>
              <a:t>إذاً نحتاج لحل المعادلة </a:t>
            </a:r>
            <a:r>
              <a:rPr lang="ar-SY" sz="2000" dirty="0" err="1"/>
              <a:t>الفرقية</a:t>
            </a:r>
            <a:r>
              <a:rPr lang="ar-SY" sz="2000" dirty="0"/>
              <a:t> &gt;&gt; عملية صعبة ومعقدة</a:t>
            </a:r>
          </a:p>
        </p:txBody>
      </p:sp>
      <p:sp>
        <p:nvSpPr>
          <p:cNvPr id="20" name="مربع نص 7">
            <a:extLst>
              <a:ext uri="{FF2B5EF4-FFF2-40B4-BE49-F238E27FC236}">
                <a16:creationId xmlns:a16="http://schemas.microsoft.com/office/drawing/2014/main" id="{62411CA1-6299-4D2D-B88F-F2C1C9916DDB}"/>
              </a:ext>
            </a:extLst>
          </p:cNvPr>
          <p:cNvSpPr txBox="1"/>
          <p:nvPr/>
        </p:nvSpPr>
        <p:spPr>
          <a:xfrm>
            <a:off x="3337103" y="922409"/>
            <a:ext cx="8458200" cy="60016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342900" indent="-342900" algn="r" rtl="1">
              <a:lnSpc>
                <a:spcPct val="150000"/>
              </a:lnSpc>
              <a:buFont typeface="Arial" panose="020B0604020202020204" pitchFamily="34" charset="0"/>
              <a:buChar char="•"/>
              <a:defRPr sz="2400" b="1"/>
            </a:lvl1pPr>
            <a:lvl2pPr marL="800100" lvl="1" indent="-342900" algn="r" rtl="1">
              <a:lnSpc>
                <a:spcPct val="150000"/>
              </a:lnSpc>
              <a:buFont typeface="Wingdings" panose="05000000000000000000" pitchFamily="2" charset="2"/>
              <a:buChar char="ü"/>
              <a:defRPr sz="2400" b="1"/>
            </a:lvl2pPr>
          </a:lstStyle>
          <a:p>
            <a:pPr marL="0" indent="0">
              <a:buNone/>
            </a:pPr>
            <a:r>
              <a:rPr lang="ar-SY" dirty="0">
                <a:solidFill>
                  <a:srgbClr val="FF0000"/>
                </a:solidFill>
              </a:rPr>
              <a:t>الطريقة الثانية:</a:t>
            </a:r>
            <a:r>
              <a:rPr lang="ar-SY" dirty="0"/>
              <a:t> نريد الحصول على معادلة رياضية (صيغة مغلقة </a:t>
            </a:r>
            <a:r>
              <a:rPr lang="en-US" dirty="0"/>
              <a:t>closed form</a:t>
            </a:r>
            <a:r>
              <a:rPr lang="ar-SY" dirty="0"/>
              <a:t>)</a:t>
            </a:r>
          </a:p>
        </p:txBody>
      </p:sp>
      <p:pic>
        <p:nvPicPr>
          <p:cNvPr id="33" name="Picture 2">
            <a:extLst>
              <a:ext uri="{FF2B5EF4-FFF2-40B4-BE49-F238E27FC236}">
                <a16:creationId xmlns:a16="http://schemas.microsoft.com/office/drawing/2014/main" id="{80A16289-2594-4C0A-8968-1E09B92E7E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243669" y="2717051"/>
            <a:ext cx="4401896" cy="35352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Object 2">
                <a:extLst>
                  <a:ext uri="{FF2B5EF4-FFF2-40B4-BE49-F238E27FC236}">
                    <a16:creationId xmlns:a16="http://schemas.microsoft.com/office/drawing/2014/main" id="{F9FB7993-D423-4120-A019-7CD2972089D8}"/>
                  </a:ext>
                </a:extLst>
              </p:cNvPr>
              <p:cNvSpPr txBox="1"/>
              <p:nvPr/>
            </p:nvSpPr>
            <p:spPr bwMode="auto">
              <a:xfrm>
                <a:off x="797103" y="1936471"/>
                <a:ext cx="4699000" cy="406400"/>
              </a:xfrm>
              <a:prstGeom prst="rect">
                <a:avLst/>
              </a:prstGeom>
              <a:noFill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)−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)+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1" name="Object 2">
                <a:extLst>
                  <a:ext uri="{FF2B5EF4-FFF2-40B4-BE49-F238E27FC236}">
                    <a16:creationId xmlns:a16="http://schemas.microsoft.com/office/drawing/2014/main" id="{F9FB7993-D423-4120-A019-7CD2972089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97103" y="1936471"/>
                <a:ext cx="4699000" cy="406400"/>
              </a:xfrm>
              <a:prstGeom prst="rect">
                <a:avLst/>
              </a:prstGeom>
              <a:blipFill>
                <a:blip r:embed="rId3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Object 2">
                <a:extLst>
                  <a:ext uri="{FF2B5EF4-FFF2-40B4-BE49-F238E27FC236}">
                    <a16:creationId xmlns:a16="http://schemas.microsoft.com/office/drawing/2014/main" id="{33878ACB-B22A-4D5F-A6DB-71C44BB50AF8}"/>
                  </a:ext>
                </a:extLst>
              </p:cNvPr>
              <p:cNvSpPr txBox="1"/>
              <p:nvPr/>
            </p:nvSpPr>
            <p:spPr bwMode="auto">
              <a:xfrm>
                <a:off x="406400" y="2997200"/>
                <a:ext cx="5689600" cy="863600"/>
              </a:xfrm>
              <a:prstGeom prst="rect">
                <a:avLst/>
              </a:prstGeom>
              <a:noFill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)=(</m:t>
                      </m:r>
                      <m:f>
                        <m:fPr>
                          <m:ctrlP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sSup>
                        <m:sSupPr>
                          <m:ctrlP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  <m:func>
                            <m:funcPr>
                              <m:ctrlP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func>
                          <m:f>
                            <m:fPr>
                              <m:ctrlP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  <m:func>
                            <m:funcPr>
                              <m:ctrlP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func>
                          <m:f>
                            <m:fPr>
                              <m:ctrlP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</m:e>
                      </m:d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2" name="Object 2">
                <a:extLst>
                  <a:ext uri="{FF2B5EF4-FFF2-40B4-BE49-F238E27FC236}">
                    <a16:creationId xmlns:a16="http://schemas.microsoft.com/office/drawing/2014/main" id="{33878ACB-B22A-4D5F-A6DB-71C44BB50A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06400" y="2997200"/>
                <a:ext cx="5689600" cy="8636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6719779-554E-43B9-A841-869D8D7C6FF3}"/>
              </a:ext>
            </a:extLst>
          </p:cNvPr>
          <p:cNvCxnSpPr/>
          <p:nvPr/>
        </p:nvCxnSpPr>
        <p:spPr>
          <a:xfrm>
            <a:off x="3200400" y="2625772"/>
            <a:ext cx="0" cy="371428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1659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1" grpId="0"/>
      <p:bldP spid="2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Cloud 61">
            <a:extLst>
              <a:ext uri="{FF2B5EF4-FFF2-40B4-BE49-F238E27FC236}">
                <a16:creationId xmlns:a16="http://schemas.microsoft.com/office/drawing/2014/main" id="{1F7AA134-5628-4C68-948D-07A656DD1247}"/>
              </a:ext>
            </a:extLst>
          </p:cNvPr>
          <p:cNvSpPr/>
          <p:nvPr/>
        </p:nvSpPr>
        <p:spPr>
          <a:xfrm>
            <a:off x="8713531" y="511732"/>
            <a:ext cx="2933272" cy="2080461"/>
          </a:xfrm>
          <a:prstGeom prst="clou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Cloud 60">
            <a:extLst>
              <a:ext uri="{FF2B5EF4-FFF2-40B4-BE49-F238E27FC236}">
                <a16:creationId xmlns:a16="http://schemas.microsoft.com/office/drawing/2014/main" id="{73CAD2AB-393B-4E27-A5F3-8F1D79E86B6C}"/>
              </a:ext>
            </a:extLst>
          </p:cNvPr>
          <p:cNvSpPr/>
          <p:nvPr/>
        </p:nvSpPr>
        <p:spPr>
          <a:xfrm>
            <a:off x="710886" y="602263"/>
            <a:ext cx="2933272" cy="2080461"/>
          </a:xfrm>
          <a:prstGeom prst="clou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Cloud 27">
            <a:extLst>
              <a:ext uri="{FF2B5EF4-FFF2-40B4-BE49-F238E27FC236}">
                <a16:creationId xmlns:a16="http://schemas.microsoft.com/office/drawing/2014/main" id="{A7A269CE-5B20-495B-98A5-B709D1C9E663}"/>
              </a:ext>
            </a:extLst>
          </p:cNvPr>
          <p:cNvSpPr/>
          <p:nvPr/>
        </p:nvSpPr>
        <p:spPr>
          <a:xfrm>
            <a:off x="4712134" y="3391050"/>
            <a:ext cx="2933272" cy="2080461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D6A574-2215-4392-A13F-7655B4EE4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103" y="0"/>
            <a:ext cx="10515600" cy="811658"/>
          </a:xfrm>
        </p:spPr>
        <p:txBody>
          <a:bodyPr>
            <a:normAutofit/>
          </a:bodyPr>
          <a:lstStyle/>
          <a:p>
            <a:pPr algn="ctr" rtl="1"/>
            <a:r>
              <a:rPr lang="ar-SY" sz="3600" b="1" dirty="0">
                <a:solidFill>
                  <a:srgbClr val="FF0000"/>
                </a:solidFill>
              </a:rPr>
              <a:t>تحويل </a:t>
            </a:r>
            <a:r>
              <a:rPr lang="en-US" sz="3600" b="1" dirty="0">
                <a:solidFill>
                  <a:srgbClr val="FF0000"/>
                </a:solidFill>
              </a:rPr>
              <a:t>Z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F2E81B0A-6304-4A1A-B73D-E9593819DECD}"/>
                  </a:ext>
                </a:extLst>
              </p:cNvPr>
              <p:cNvSpPr/>
              <p:nvPr/>
            </p:nvSpPr>
            <p:spPr>
              <a:xfrm>
                <a:off x="5048277" y="3753291"/>
                <a:ext cx="2095445" cy="138499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ar-SY" sz="2800" dirty="0"/>
                  <a:t>العالم الحقيقي</a:t>
                </a:r>
              </a:p>
              <a:p>
                <a:pPr algn="ctr"/>
                <a:r>
                  <a:rPr lang="en-US" sz="2800" dirty="0"/>
                  <a:t>Time domain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F2E81B0A-6304-4A1A-B73D-E9593819DE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8277" y="3753291"/>
                <a:ext cx="2095445" cy="1384995"/>
              </a:xfrm>
              <a:prstGeom prst="rect">
                <a:avLst/>
              </a:prstGeom>
              <a:blipFill>
                <a:blip r:embed="rId2"/>
                <a:stretch>
                  <a:fillRect l="-4942" t="-4846" r="-52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7992DCDC-D5E5-4286-8E67-5044B67E1128}"/>
                  </a:ext>
                </a:extLst>
              </p:cNvPr>
              <p:cNvSpPr/>
              <p:nvPr/>
            </p:nvSpPr>
            <p:spPr>
              <a:xfrm>
                <a:off x="727904" y="931562"/>
                <a:ext cx="2897012" cy="14218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rtl="1"/>
                <a:r>
                  <a:rPr lang="ar-SY" sz="2800" dirty="0"/>
                  <a:t>العالم الترددي</a:t>
                </a:r>
              </a:p>
              <a:p>
                <a:pPr algn="ctr"/>
                <a:r>
                  <a:rPr lang="en-US" sz="2800" dirty="0"/>
                  <a:t>Frequency domain</a:t>
                </a:r>
                <a:endParaRPr lang="ar-SY" sz="28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𝑋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7992DCDC-D5E5-4286-8E67-5044B67E11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904" y="931562"/>
                <a:ext cx="2897012" cy="1421864"/>
              </a:xfrm>
              <a:prstGeom prst="rect">
                <a:avLst/>
              </a:prstGeom>
              <a:blipFill>
                <a:blip r:embed="rId3"/>
                <a:stretch>
                  <a:fillRect l="-3571" t="-4721" r="-3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259D0FC2-97AB-44EE-906E-D068F3E4EF99}"/>
                  </a:ext>
                </a:extLst>
              </p:cNvPr>
              <p:cNvSpPr/>
              <p:nvPr/>
            </p:nvSpPr>
            <p:spPr>
              <a:xfrm>
                <a:off x="9463232" y="931562"/>
                <a:ext cx="1542409" cy="138499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rtl="1"/>
                <a:r>
                  <a:rPr lang="ar-SY" sz="2800" dirty="0"/>
                  <a:t>العالم </a:t>
                </a:r>
                <a:r>
                  <a:rPr lang="en-US" sz="2800" dirty="0"/>
                  <a:t>Z</a:t>
                </a:r>
                <a:endParaRPr lang="ar-SY" sz="2800" dirty="0"/>
              </a:p>
              <a:p>
                <a:pPr algn="ctr"/>
                <a:r>
                  <a:rPr lang="en-US" sz="2800" dirty="0"/>
                  <a:t>Z domain</a:t>
                </a:r>
                <a:endParaRPr lang="ar-SY" sz="28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𝑋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259D0FC2-97AB-44EE-906E-D068F3E4EF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3232" y="931562"/>
                <a:ext cx="1542409" cy="1384995"/>
              </a:xfrm>
              <a:prstGeom prst="rect">
                <a:avLst/>
              </a:prstGeom>
              <a:blipFill>
                <a:blip r:embed="rId4"/>
                <a:stretch>
                  <a:fillRect l="-7115" t="-5727" r="-75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Arrow: Left 4">
            <a:extLst>
              <a:ext uri="{FF2B5EF4-FFF2-40B4-BE49-F238E27FC236}">
                <a16:creationId xmlns:a16="http://schemas.microsoft.com/office/drawing/2014/main" id="{6E76C9EA-308C-4E76-A272-0794EC8F0786}"/>
              </a:ext>
            </a:extLst>
          </p:cNvPr>
          <p:cNvSpPr/>
          <p:nvPr/>
        </p:nvSpPr>
        <p:spPr>
          <a:xfrm rot="1980796">
            <a:off x="3443276" y="2522307"/>
            <a:ext cx="1402423" cy="659218"/>
          </a:xfrm>
          <a:prstGeom prst="lef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Arrow: Left 41">
            <a:extLst>
              <a:ext uri="{FF2B5EF4-FFF2-40B4-BE49-F238E27FC236}">
                <a16:creationId xmlns:a16="http://schemas.microsoft.com/office/drawing/2014/main" id="{5720B1CF-7D09-48E2-880E-B63F58B1069B}"/>
              </a:ext>
            </a:extLst>
          </p:cNvPr>
          <p:cNvSpPr/>
          <p:nvPr/>
        </p:nvSpPr>
        <p:spPr>
          <a:xfrm rot="19619204" flipH="1">
            <a:off x="7511840" y="2589088"/>
            <a:ext cx="1402423" cy="659218"/>
          </a:xfrm>
          <a:prstGeom prst="lef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ECA9A1E-23E4-4AF1-887F-8371ED304ADE}"/>
              </a:ext>
            </a:extLst>
          </p:cNvPr>
          <p:cNvSpPr/>
          <p:nvPr/>
        </p:nvSpPr>
        <p:spPr>
          <a:xfrm>
            <a:off x="4981148" y="5566762"/>
            <a:ext cx="6799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ar-SY" b="1" dirty="0">
                <a:solidFill>
                  <a:srgbClr val="FF0000"/>
                </a:solidFill>
              </a:rPr>
              <a:t>مستمر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93FE7E9D-4E0B-4440-B9E4-06FE4F7554CC}"/>
              </a:ext>
            </a:extLst>
          </p:cNvPr>
          <p:cNvSpPr/>
          <p:nvPr/>
        </p:nvSpPr>
        <p:spPr>
          <a:xfrm>
            <a:off x="6553302" y="5566762"/>
            <a:ext cx="6479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ar-SY" b="1" dirty="0">
                <a:solidFill>
                  <a:srgbClr val="FF0000"/>
                </a:solidFill>
              </a:rPr>
              <a:t>متقطع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4F5585F-F217-48B4-8AA1-EDA5C30E183E}"/>
              </a:ext>
            </a:extLst>
          </p:cNvPr>
          <p:cNvSpPr/>
          <p:nvPr/>
        </p:nvSpPr>
        <p:spPr>
          <a:xfrm>
            <a:off x="1660736" y="2918697"/>
            <a:ext cx="178286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ar-SY" sz="2800" b="1" dirty="0">
                <a:solidFill>
                  <a:srgbClr val="FF0000"/>
                </a:solidFill>
              </a:rPr>
              <a:t>تحويل لابلاس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8728DDC-E0B5-43D4-8290-88FBEFD45729}"/>
              </a:ext>
            </a:extLst>
          </p:cNvPr>
          <p:cNvSpPr/>
          <p:nvPr/>
        </p:nvSpPr>
        <p:spPr>
          <a:xfrm>
            <a:off x="9024080" y="2867830"/>
            <a:ext cx="115608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ar-SY" sz="2800" b="1" dirty="0">
                <a:solidFill>
                  <a:srgbClr val="FF0000"/>
                </a:solidFill>
              </a:rPr>
              <a:t>تحويل </a:t>
            </a:r>
            <a:r>
              <a:rPr lang="en-US" sz="2800" b="1" dirty="0">
                <a:solidFill>
                  <a:srgbClr val="FF0000"/>
                </a:solidFill>
              </a:rPr>
              <a:t>Z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672765D0-8791-45B1-99D1-8359E0078483}"/>
                  </a:ext>
                </a:extLst>
              </p14:cNvPr>
              <p14:cNvContentPartPr/>
              <p14:nvPr/>
            </p14:nvContentPartPr>
            <p14:xfrm>
              <a:off x="6739117" y="5141446"/>
              <a:ext cx="159816" cy="425316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672765D0-8791-45B1-99D1-8359E007848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730118" y="5132435"/>
                <a:ext cx="177453" cy="44297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E3CEA34C-46B1-45E1-8659-57DE4787B0C7}"/>
                  </a:ext>
                </a:extLst>
              </p14:cNvPr>
              <p14:cNvContentPartPr/>
              <p14:nvPr/>
            </p14:nvContentPartPr>
            <p14:xfrm>
              <a:off x="5331010" y="5170091"/>
              <a:ext cx="314298" cy="434316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E3CEA34C-46B1-45E1-8659-57DE4787B0C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322350" y="5161441"/>
                <a:ext cx="331980" cy="451977"/>
              </a:xfrm>
              <a:prstGeom prst="rect">
                <a:avLst/>
              </a:prstGeom>
            </p:spPr>
          </p:pic>
        </mc:Fallback>
      </mc:AlternateContent>
      <p:sp>
        <p:nvSpPr>
          <p:cNvPr id="54" name="Rectangle 53">
            <a:extLst>
              <a:ext uri="{FF2B5EF4-FFF2-40B4-BE49-F238E27FC236}">
                <a16:creationId xmlns:a16="http://schemas.microsoft.com/office/drawing/2014/main" id="{A33CFA11-5775-4358-9770-299AA08986AD}"/>
              </a:ext>
            </a:extLst>
          </p:cNvPr>
          <p:cNvSpPr/>
          <p:nvPr/>
        </p:nvSpPr>
        <p:spPr>
          <a:xfrm>
            <a:off x="7992742" y="4767153"/>
            <a:ext cx="3976937" cy="14276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r-SY" sz="2000" b="1" dirty="0"/>
              <a:t>اكتشف اذا كانت الإشارة المتقطعة تحتوي اهتزازات </a:t>
            </a:r>
            <a:r>
              <a:rPr lang="ar-SY" sz="2000" b="1" dirty="0">
                <a:solidFill>
                  <a:srgbClr val="FF0000"/>
                </a:solidFill>
              </a:rPr>
              <a:t>متزايدة أو متناقضة بشكل أسي</a:t>
            </a:r>
          </a:p>
          <a:p>
            <a:pPr marL="342900" indent="-3429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r-SY" sz="2000" b="1" dirty="0"/>
              <a:t>حل أبسط للمعادلات </a:t>
            </a:r>
            <a:r>
              <a:rPr lang="ar-SY" sz="2000" b="1" dirty="0" err="1"/>
              <a:t>الفرقية</a:t>
            </a:r>
            <a:endParaRPr lang="en-US" sz="2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7296C183-7F0A-4BD0-B99A-54CE5C14DFB2}"/>
                  </a:ext>
                </a:extLst>
              </p:cNvPr>
              <p:cNvSpPr/>
              <p:nvPr/>
            </p:nvSpPr>
            <p:spPr>
              <a:xfrm>
                <a:off x="8339324" y="3481256"/>
                <a:ext cx="2525598" cy="89582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7296C183-7F0A-4BD0-B99A-54CE5C14DF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9324" y="3481256"/>
                <a:ext cx="2525598" cy="89582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CF985F77-8061-4492-921A-20F8844A70C4}"/>
                  </a:ext>
                </a:extLst>
              </p:cNvPr>
              <p:cNvSpPr/>
              <p:nvPr/>
            </p:nvSpPr>
            <p:spPr>
              <a:xfrm>
                <a:off x="913611" y="3577133"/>
                <a:ext cx="2525598" cy="90364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𝑠𝑡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CF985F77-8061-4492-921A-20F8844A70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611" y="3577133"/>
                <a:ext cx="2525598" cy="90364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0FB9B3E7-F7C7-4A26-BBA8-8AB754B42B02}"/>
                  </a:ext>
                </a:extLst>
              </p:cNvPr>
              <p:cNvSpPr/>
              <p:nvPr/>
            </p:nvSpPr>
            <p:spPr>
              <a:xfrm>
                <a:off x="6127888" y="1781360"/>
                <a:ext cx="1305804" cy="4056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𝒛</m:t>
                      </m:r>
                      <m:r>
                        <a:rPr lang="en-US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sz="2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en-US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</m:oMath>
                  </m:oMathPara>
                </a14:m>
                <a:endParaRPr lang="en-US" sz="20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0FB9B3E7-F7C7-4A26-BBA8-8AB754B42B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7888" y="1781360"/>
                <a:ext cx="1305804" cy="40562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Arrow: Left 58">
            <a:extLst>
              <a:ext uri="{FF2B5EF4-FFF2-40B4-BE49-F238E27FC236}">
                <a16:creationId xmlns:a16="http://schemas.microsoft.com/office/drawing/2014/main" id="{A4A3E4B4-3668-4178-AE7D-5ED1199F87A9}"/>
              </a:ext>
            </a:extLst>
          </p:cNvPr>
          <p:cNvSpPr/>
          <p:nvPr/>
        </p:nvSpPr>
        <p:spPr>
          <a:xfrm rot="10800000">
            <a:off x="5394787" y="1012810"/>
            <a:ext cx="1402423" cy="659218"/>
          </a:xfrm>
          <a:prstGeom prst="lef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672DB0B1-6085-464A-9413-5F08B679A778}"/>
              </a:ext>
            </a:extLst>
          </p:cNvPr>
          <p:cNvSpPr/>
          <p:nvPr/>
        </p:nvSpPr>
        <p:spPr>
          <a:xfrm>
            <a:off x="4697974" y="1816447"/>
            <a:ext cx="168652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ar-SY" b="1" dirty="0"/>
              <a:t>&amp;   تقطيع الاشارة</a:t>
            </a:r>
            <a:endParaRPr lang="en-US" b="1" dirty="0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59DE1E86-E30D-445B-80A6-792DE318C392}"/>
              </a:ext>
            </a:extLst>
          </p:cNvPr>
          <p:cNvSpPr/>
          <p:nvPr/>
        </p:nvSpPr>
        <p:spPr>
          <a:xfrm>
            <a:off x="363335" y="4772194"/>
            <a:ext cx="3976937" cy="14276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r-SY" sz="2000" b="1" dirty="0"/>
              <a:t>تعرف على المركبات الترددية للإشارة المستمرة</a:t>
            </a:r>
            <a:endParaRPr lang="en-US" sz="2000" b="1" dirty="0"/>
          </a:p>
          <a:p>
            <a:pPr marL="342900" indent="-3429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r-SY" sz="2000" b="1" dirty="0"/>
              <a:t>حل أبسط للمعادلات التفاضلية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389203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  <p:bldP spid="61" grpId="0" animBg="1"/>
      <p:bldP spid="28" grpId="0" animBg="1"/>
      <p:bldP spid="4" grpId="0"/>
      <p:bldP spid="37" grpId="0"/>
      <p:bldP spid="39" grpId="0"/>
      <p:bldP spid="5" grpId="0" animBg="1"/>
      <p:bldP spid="42" grpId="0" animBg="1"/>
      <p:bldP spid="7" grpId="0"/>
      <p:bldP spid="43" grpId="0"/>
      <p:bldP spid="44" grpId="0"/>
      <p:bldP spid="45" grpId="0"/>
      <p:bldP spid="54" grpId="0"/>
      <p:bldP spid="56" grpId="0"/>
      <p:bldP spid="57" grpId="0"/>
      <p:bldP spid="58" grpId="0"/>
      <p:bldP spid="59" grpId="0" animBg="1"/>
      <p:bldP spid="60" grpId="0"/>
      <p:bldP spid="6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6A574-2215-4392-A13F-7655B4EE4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103" y="0"/>
            <a:ext cx="10515600" cy="811658"/>
          </a:xfrm>
        </p:spPr>
        <p:txBody>
          <a:bodyPr>
            <a:normAutofit/>
          </a:bodyPr>
          <a:lstStyle/>
          <a:p>
            <a:pPr algn="ctr" rtl="1"/>
            <a:r>
              <a:rPr lang="ar-SY" sz="3600" b="1" dirty="0">
                <a:solidFill>
                  <a:srgbClr val="FF0000"/>
                </a:solidFill>
              </a:rPr>
              <a:t>تحويل </a:t>
            </a:r>
            <a:r>
              <a:rPr lang="en-US" sz="3600" b="1" dirty="0">
                <a:solidFill>
                  <a:srgbClr val="FF0000"/>
                </a:solidFill>
              </a:rPr>
              <a:t>Z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1F0A7753-F212-4C3F-92A8-0343435AB72D}"/>
                  </a:ext>
                </a:extLst>
              </p:cNvPr>
              <p:cNvSpPr/>
              <p:nvPr/>
            </p:nvSpPr>
            <p:spPr>
              <a:xfrm>
                <a:off x="4426109" y="1025595"/>
                <a:ext cx="7281372" cy="11406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 algn="r" rtl="1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ar-SY" sz="2400" b="1" dirty="0"/>
                  <a:t>كيف نقوم بتقطيع إشارة؟</a:t>
                </a:r>
              </a:p>
              <a:p>
                <a:pPr marL="914400" lvl="1" indent="-457200" algn="r" rtl="1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ar-SY" sz="2400" b="1" dirty="0"/>
                  <a:t>نضربها بقطار من النبضات الواحدية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1F0A7753-F212-4C3F-92A8-0343435AB7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6109" y="1025595"/>
                <a:ext cx="7281372" cy="1140697"/>
              </a:xfrm>
              <a:prstGeom prst="rect">
                <a:avLst/>
              </a:prstGeom>
              <a:blipFill>
                <a:blip r:embed="rId2"/>
                <a:stretch>
                  <a:fillRect r="-1172" b="-11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رابط مستقيم 18">
            <a:extLst>
              <a:ext uri="{FF2B5EF4-FFF2-40B4-BE49-F238E27FC236}">
                <a16:creationId xmlns:a16="http://schemas.microsoft.com/office/drawing/2014/main" id="{C1B077FB-8B7A-40B6-9BFA-0A6CFD1B1D54}"/>
              </a:ext>
            </a:extLst>
          </p:cNvPr>
          <p:cNvCxnSpPr/>
          <p:nvPr/>
        </p:nvCxnSpPr>
        <p:spPr>
          <a:xfrm rot="5400000" flipH="1" flipV="1">
            <a:off x="708928" y="4627224"/>
            <a:ext cx="1143794" cy="794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رابط مستقيم 29">
            <a:extLst>
              <a:ext uri="{FF2B5EF4-FFF2-40B4-BE49-F238E27FC236}">
                <a16:creationId xmlns:a16="http://schemas.microsoft.com/office/drawing/2014/main" id="{1144C5D0-7608-4BCF-B32F-478764401E46}"/>
              </a:ext>
            </a:extLst>
          </p:cNvPr>
          <p:cNvCxnSpPr/>
          <p:nvPr/>
        </p:nvCxnSpPr>
        <p:spPr>
          <a:xfrm rot="5400000">
            <a:off x="1349405" y="5037689"/>
            <a:ext cx="320040" cy="794"/>
          </a:xfrm>
          <a:prstGeom prst="line">
            <a:avLst/>
          </a:prstGeom>
          <a:ln w="25400">
            <a:solidFill>
              <a:srgbClr val="FF0000"/>
            </a:solidFill>
            <a:prstDash val="sysDash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رابط مستقيم 30">
            <a:extLst>
              <a:ext uri="{FF2B5EF4-FFF2-40B4-BE49-F238E27FC236}">
                <a16:creationId xmlns:a16="http://schemas.microsoft.com/office/drawing/2014/main" id="{B5457007-760B-4C17-B8DC-7BC48F428CA0}"/>
              </a:ext>
            </a:extLst>
          </p:cNvPr>
          <p:cNvCxnSpPr/>
          <p:nvPr/>
        </p:nvCxnSpPr>
        <p:spPr>
          <a:xfrm rot="5400000">
            <a:off x="1646982" y="5090190"/>
            <a:ext cx="182880" cy="1588"/>
          </a:xfrm>
          <a:prstGeom prst="line">
            <a:avLst/>
          </a:prstGeom>
          <a:ln w="25400">
            <a:solidFill>
              <a:srgbClr val="FF0000"/>
            </a:solidFill>
            <a:prstDash val="sysDash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رابط مستقيم 31">
            <a:extLst>
              <a:ext uri="{FF2B5EF4-FFF2-40B4-BE49-F238E27FC236}">
                <a16:creationId xmlns:a16="http://schemas.microsoft.com/office/drawing/2014/main" id="{060ADDDA-81A3-456F-B0D7-0EEEA5AB0040}"/>
              </a:ext>
            </a:extLst>
          </p:cNvPr>
          <p:cNvCxnSpPr/>
          <p:nvPr/>
        </p:nvCxnSpPr>
        <p:spPr>
          <a:xfrm rot="5400000">
            <a:off x="1907586" y="5144958"/>
            <a:ext cx="118872" cy="1588"/>
          </a:xfrm>
          <a:prstGeom prst="line">
            <a:avLst/>
          </a:prstGeom>
          <a:ln w="25400">
            <a:solidFill>
              <a:srgbClr val="FF0000"/>
            </a:solidFill>
            <a:prstDash val="sysDash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رابط مستقيم 32">
            <a:extLst>
              <a:ext uri="{FF2B5EF4-FFF2-40B4-BE49-F238E27FC236}">
                <a16:creationId xmlns:a16="http://schemas.microsoft.com/office/drawing/2014/main" id="{B69EFE9F-BA5C-4AD9-9126-655BE003299B}"/>
              </a:ext>
            </a:extLst>
          </p:cNvPr>
          <p:cNvCxnSpPr/>
          <p:nvPr/>
        </p:nvCxnSpPr>
        <p:spPr>
          <a:xfrm rot="5400000">
            <a:off x="2163618" y="5170386"/>
            <a:ext cx="64008" cy="1588"/>
          </a:xfrm>
          <a:prstGeom prst="line">
            <a:avLst/>
          </a:prstGeom>
          <a:ln w="25400">
            <a:solidFill>
              <a:srgbClr val="FF0000"/>
            </a:solidFill>
            <a:prstDash val="sysDash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رابط مستقيم 33">
            <a:extLst>
              <a:ext uri="{FF2B5EF4-FFF2-40B4-BE49-F238E27FC236}">
                <a16:creationId xmlns:a16="http://schemas.microsoft.com/office/drawing/2014/main" id="{F4E30B2D-D998-422F-860C-BDA9A6AC87F7}"/>
              </a:ext>
            </a:extLst>
          </p:cNvPr>
          <p:cNvCxnSpPr/>
          <p:nvPr/>
        </p:nvCxnSpPr>
        <p:spPr>
          <a:xfrm rot="5400000" flipH="1" flipV="1">
            <a:off x="2424222" y="5172294"/>
            <a:ext cx="1588" cy="1588"/>
          </a:xfrm>
          <a:prstGeom prst="line">
            <a:avLst/>
          </a:prstGeom>
          <a:ln w="25400">
            <a:solidFill>
              <a:srgbClr val="FF0000"/>
            </a:solidFill>
            <a:prstDash val="sysDash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رابط مستقيم 34">
            <a:extLst>
              <a:ext uri="{FF2B5EF4-FFF2-40B4-BE49-F238E27FC236}">
                <a16:creationId xmlns:a16="http://schemas.microsoft.com/office/drawing/2014/main" id="{F6C791D3-FA97-4A45-87A2-9F7242DEAEC0}"/>
              </a:ext>
            </a:extLst>
          </p:cNvPr>
          <p:cNvCxnSpPr/>
          <p:nvPr/>
        </p:nvCxnSpPr>
        <p:spPr>
          <a:xfrm rot="5400000" flipH="1" flipV="1">
            <a:off x="2652822" y="5198724"/>
            <a:ext cx="1588" cy="1588"/>
          </a:xfrm>
          <a:prstGeom prst="line">
            <a:avLst/>
          </a:prstGeom>
          <a:ln w="25400">
            <a:solidFill>
              <a:srgbClr val="FF0000"/>
            </a:solidFill>
            <a:prstDash val="sysDash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رابط مستقيم 35">
            <a:extLst>
              <a:ext uri="{FF2B5EF4-FFF2-40B4-BE49-F238E27FC236}">
                <a16:creationId xmlns:a16="http://schemas.microsoft.com/office/drawing/2014/main" id="{3634014E-5912-4F1F-8F8A-09B80A39A790}"/>
              </a:ext>
            </a:extLst>
          </p:cNvPr>
          <p:cNvCxnSpPr/>
          <p:nvPr/>
        </p:nvCxnSpPr>
        <p:spPr>
          <a:xfrm rot="5400000" flipH="1" flipV="1">
            <a:off x="2881422" y="5198724"/>
            <a:ext cx="1588" cy="1588"/>
          </a:xfrm>
          <a:prstGeom prst="line">
            <a:avLst/>
          </a:prstGeom>
          <a:ln w="25400">
            <a:solidFill>
              <a:srgbClr val="FF0000"/>
            </a:solidFill>
            <a:prstDash val="sysDash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رابط مستقيم 36">
            <a:extLst>
              <a:ext uri="{FF2B5EF4-FFF2-40B4-BE49-F238E27FC236}">
                <a16:creationId xmlns:a16="http://schemas.microsoft.com/office/drawing/2014/main" id="{0177AE9C-2703-40F1-99AE-6F9CFFAF861A}"/>
              </a:ext>
            </a:extLst>
          </p:cNvPr>
          <p:cNvCxnSpPr/>
          <p:nvPr/>
        </p:nvCxnSpPr>
        <p:spPr>
          <a:xfrm rot="16200000" flipH="1">
            <a:off x="938322" y="4855824"/>
            <a:ext cx="685800" cy="1588"/>
          </a:xfrm>
          <a:prstGeom prst="line">
            <a:avLst/>
          </a:prstGeom>
          <a:ln w="25400">
            <a:solidFill>
              <a:srgbClr val="FF0000"/>
            </a:solidFill>
            <a:prstDash val="sysDash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رابط مستقيم 7">
            <a:extLst>
              <a:ext uri="{FF2B5EF4-FFF2-40B4-BE49-F238E27FC236}">
                <a16:creationId xmlns:a16="http://schemas.microsoft.com/office/drawing/2014/main" id="{0E619277-7DC1-4E7B-95C2-0538FA6E13F9}"/>
              </a:ext>
            </a:extLst>
          </p:cNvPr>
          <p:cNvCxnSpPr/>
          <p:nvPr/>
        </p:nvCxnSpPr>
        <p:spPr>
          <a:xfrm>
            <a:off x="1281222" y="2379324"/>
            <a:ext cx="2133600" cy="1588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رابط مستقيم 9">
            <a:extLst>
              <a:ext uri="{FF2B5EF4-FFF2-40B4-BE49-F238E27FC236}">
                <a16:creationId xmlns:a16="http://schemas.microsoft.com/office/drawing/2014/main" id="{3E498E90-8E25-45B1-ABB3-85FD74ECD715}"/>
              </a:ext>
            </a:extLst>
          </p:cNvPr>
          <p:cNvCxnSpPr/>
          <p:nvPr/>
        </p:nvCxnSpPr>
        <p:spPr>
          <a:xfrm rot="5400000" flipH="1" flipV="1">
            <a:off x="708928" y="1807824"/>
            <a:ext cx="1143794" cy="794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رابط مستقيم 14">
            <a:extLst>
              <a:ext uri="{FF2B5EF4-FFF2-40B4-BE49-F238E27FC236}">
                <a16:creationId xmlns:a16="http://schemas.microsoft.com/office/drawing/2014/main" id="{2DC3F519-AEF5-46F0-85FF-CBE330AAF0B2}"/>
              </a:ext>
            </a:extLst>
          </p:cNvPr>
          <p:cNvCxnSpPr/>
          <p:nvPr/>
        </p:nvCxnSpPr>
        <p:spPr>
          <a:xfrm>
            <a:off x="1281222" y="3827124"/>
            <a:ext cx="2133600" cy="1588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رابط مستقيم 15">
            <a:extLst>
              <a:ext uri="{FF2B5EF4-FFF2-40B4-BE49-F238E27FC236}">
                <a16:creationId xmlns:a16="http://schemas.microsoft.com/office/drawing/2014/main" id="{FEE08889-803B-4369-84B7-5BC6CEAB1802}"/>
              </a:ext>
            </a:extLst>
          </p:cNvPr>
          <p:cNvCxnSpPr/>
          <p:nvPr/>
        </p:nvCxnSpPr>
        <p:spPr>
          <a:xfrm rot="5400000" flipH="1" flipV="1">
            <a:off x="708928" y="3255624"/>
            <a:ext cx="1143794" cy="794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رابط مستقيم 17">
            <a:extLst>
              <a:ext uri="{FF2B5EF4-FFF2-40B4-BE49-F238E27FC236}">
                <a16:creationId xmlns:a16="http://schemas.microsoft.com/office/drawing/2014/main" id="{994F047A-1934-48E2-9AE6-E9E307D30EFE}"/>
              </a:ext>
            </a:extLst>
          </p:cNvPr>
          <p:cNvCxnSpPr/>
          <p:nvPr/>
        </p:nvCxnSpPr>
        <p:spPr>
          <a:xfrm>
            <a:off x="1281222" y="5198724"/>
            <a:ext cx="2133600" cy="1588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رابط مستقيم 21">
            <a:extLst>
              <a:ext uri="{FF2B5EF4-FFF2-40B4-BE49-F238E27FC236}">
                <a16:creationId xmlns:a16="http://schemas.microsoft.com/office/drawing/2014/main" id="{FBA163D1-5FC8-45B1-8AE1-61C277F3413B}"/>
              </a:ext>
            </a:extLst>
          </p:cNvPr>
          <p:cNvCxnSpPr/>
          <p:nvPr/>
        </p:nvCxnSpPr>
        <p:spPr>
          <a:xfrm rot="5400000">
            <a:off x="1129616" y="3445330"/>
            <a:ext cx="762000" cy="1588"/>
          </a:xfrm>
          <a:prstGeom prst="line">
            <a:avLst/>
          </a:prstGeom>
          <a:ln w="25400">
            <a:solidFill>
              <a:schemeClr val="tx2"/>
            </a:solidFill>
            <a:prstDash val="sysDash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رابط مستقيم 22">
            <a:extLst>
              <a:ext uri="{FF2B5EF4-FFF2-40B4-BE49-F238E27FC236}">
                <a16:creationId xmlns:a16="http://schemas.microsoft.com/office/drawing/2014/main" id="{CFB158B5-8B6D-4879-AB76-3DDCEE4B43F3}"/>
              </a:ext>
            </a:extLst>
          </p:cNvPr>
          <p:cNvCxnSpPr/>
          <p:nvPr/>
        </p:nvCxnSpPr>
        <p:spPr>
          <a:xfrm rot="5400000">
            <a:off x="1358216" y="3445330"/>
            <a:ext cx="762000" cy="1588"/>
          </a:xfrm>
          <a:prstGeom prst="line">
            <a:avLst/>
          </a:prstGeom>
          <a:ln w="25400">
            <a:solidFill>
              <a:schemeClr val="tx2"/>
            </a:solidFill>
            <a:prstDash val="sysDash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رابط مستقيم 23">
            <a:extLst>
              <a:ext uri="{FF2B5EF4-FFF2-40B4-BE49-F238E27FC236}">
                <a16:creationId xmlns:a16="http://schemas.microsoft.com/office/drawing/2014/main" id="{5643D250-B788-4709-BBD7-902B27DFFA14}"/>
              </a:ext>
            </a:extLst>
          </p:cNvPr>
          <p:cNvCxnSpPr/>
          <p:nvPr/>
        </p:nvCxnSpPr>
        <p:spPr>
          <a:xfrm rot="5400000">
            <a:off x="1586816" y="3445330"/>
            <a:ext cx="762000" cy="1588"/>
          </a:xfrm>
          <a:prstGeom prst="line">
            <a:avLst/>
          </a:prstGeom>
          <a:ln w="25400">
            <a:solidFill>
              <a:schemeClr val="tx2"/>
            </a:solidFill>
            <a:prstDash val="sysDash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رابط مستقيم 24">
            <a:extLst>
              <a:ext uri="{FF2B5EF4-FFF2-40B4-BE49-F238E27FC236}">
                <a16:creationId xmlns:a16="http://schemas.microsoft.com/office/drawing/2014/main" id="{682719E0-830D-45B4-B3EF-C6CC5993AA2B}"/>
              </a:ext>
            </a:extLst>
          </p:cNvPr>
          <p:cNvCxnSpPr/>
          <p:nvPr/>
        </p:nvCxnSpPr>
        <p:spPr>
          <a:xfrm rot="5400000">
            <a:off x="1815416" y="3445330"/>
            <a:ext cx="762000" cy="1588"/>
          </a:xfrm>
          <a:prstGeom prst="line">
            <a:avLst/>
          </a:prstGeom>
          <a:ln w="25400">
            <a:solidFill>
              <a:schemeClr val="tx2"/>
            </a:solidFill>
            <a:prstDash val="sysDash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رابط مستقيم 25">
            <a:extLst>
              <a:ext uri="{FF2B5EF4-FFF2-40B4-BE49-F238E27FC236}">
                <a16:creationId xmlns:a16="http://schemas.microsoft.com/office/drawing/2014/main" id="{2897869E-8030-42D2-865E-0168395B84A8}"/>
              </a:ext>
            </a:extLst>
          </p:cNvPr>
          <p:cNvCxnSpPr/>
          <p:nvPr/>
        </p:nvCxnSpPr>
        <p:spPr>
          <a:xfrm rot="5400000">
            <a:off x="2044016" y="3445330"/>
            <a:ext cx="762000" cy="1588"/>
          </a:xfrm>
          <a:prstGeom prst="line">
            <a:avLst/>
          </a:prstGeom>
          <a:ln w="25400">
            <a:solidFill>
              <a:schemeClr val="tx2"/>
            </a:solidFill>
            <a:prstDash val="sysDash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رابط مستقيم 26">
            <a:extLst>
              <a:ext uri="{FF2B5EF4-FFF2-40B4-BE49-F238E27FC236}">
                <a16:creationId xmlns:a16="http://schemas.microsoft.com/office/drawing/2014/main" id="{EEEFFDCE-46DD-4FA4-9765-E991D6982550}"/>
              </a:ext>
            </a:extLst>
          </p:cNvPr>
          <p:cNvCxnSpPr/>
          <p:nvPr/>
        </p:nvCxnSpPr>
        <p:spPr>
          <a:xfrm rot="5400000">
            <a:off x="2272616" y="3445330"/>
            <a:ext cx="762000" cy="1588"/>
          </a:xfrm>
          <a:prstGeom prst="line">
            <a:avLst/>
          </a:prstGeom>
          <a:ln w="25400">
            <a:solidFill>
              <a:schemeClr val="tx2"/>
            </a:solidFill>
            <a:prstDash val="sysDash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رابط مستقيم 27">
            <a:extLst>
              <a:ext uri="{FF2B5EF4-FFF2-40B4-BE49-F238E27FC236}">
                <a16:creationId xmlns:a16="http://schemas.microsoft.com/office/drawing/2014/main" id="{8E666C17-7748-45F8-8D7E-09B798BA5BD0}"/>
              </a:ext>
            </a:extLst>
          </p:cNvPr>
          <p:cNvCxnSpPr/>
          <p:nvPr/>
        </p:nvCxnSpPr>
        <p:spPr>
          <a:xfrm rot="5400000">
            <a:off x="2501216" y="3445330"/>
            <a:ext cx="762000" cy="1588"/>
          </a:xfrm>
          <a:prstGeom prst="line">
            <a:avLst/>
          </a:prstGeom>
          <a:ln w="25400">
            <a:solidFill>
              <a:schemeClr val="tx2"/>
            </a:solidFill>
            <a:prstDash val="sysDash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رابط مستقيم 28">
            <a:extLst>
              <a:ext uri="{FF2B5EF4-FFF2-40B4-BE49-F238E27FC236}">
                <a16:creationId xmlns:a16="http://schemas.microsoft.com/office/drawing/2014/main" id="{D29D8D00-26EF-4B51-9A0F-97FA0EA7EA5A}"/>
              </a:ext>
            </a:extLst>
          </p:cNvPr>
          <p:cNvCxnSpPr/>
          <p:nvPr/>
        </p:nvCxnSpPr>
        <p:spPr>
          <a:xfrm rot="5400000">
            <a:off x="901016" y="3445330"/>
            <a:ext cx="762000" cy="1588"/>
          </a:xfrm>
          <a:prstGeom prst="line">
            <a:avLst/>
          </a:prstGeom>
          <a:ln w="25400">
            <a:solidFill>
              <a:schemeClr val="tx2"/>
            </a:solidFill>
            <a:prstDash val="sysDash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مربع نص 46">
            <a:extLst>
              <a:ext uri="{FF2B5EF4-FFF2-40B4-BE49-F238E27FC236}">
                <a16:creationId xmlns:a16="http://schemas.microsoft.com/office/drawing/2014/main" id="{0E24F170-23D3-4BC0-BC5F-D4EF19A21230}"/>
              </a:ext>
            </a:extLst>
          </p:cNvPr>
          <p:cNvSpPr txBox="1"/>
          <p:nvPr/>
        </p:nvSpPr>
        <p:spPr>
          <a:xfrm>
            <a:off x="299587" y="1083924"/>
            <a:ext cx="99060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x(t)</a:t>
            </a:r>
            <a:endParaRPr lang="ar-SA" b="1" dirty="0">
              <a:solidFill>
                <a:srgbClr val="FF0000"/>
              </a:solidFill>
            </a:endParaRPr>
          </a:p>
        </p:txBody>
      </p:sp>
      <p:sp>
        <p:nvSpPr>
          <p:cNvPr id="70" name="مربع نص 47">
            <a:extLst>
              <a:ext uri="{FF2B5EF4-FFF2-40B4-BE49-F238E27FC236}">
                <a16:creationId xmlns:a16="http://schemas.microsoft.com/office/drawing/2014/main" id="{E9BEB301-7861-4DD5-AEAB-969EE8C090AC}"/>
              </a:ext>
            </a:extLst>
          </p:cNvPr>
          <p:cNvSpPr txBox="1"/>
          <p:nvPr/>
        </p:nvSpPr>
        <p:spPr>
          <a:xfrm>
            <a:off x="290622" y="2607924"/>
            <a:ext cx="99060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b="1" dirty="0"/>
              <a:t>P(t)</a:t>
            </a:r>
            <a:endParaRPr lang="ar-SA" b="1" dirty="0"/>
          </a:p>
        </p:txBody>
      </p:sp>
      <p:sp>
        <p:nvSpPr>
          <p:cNvPr id="71" name="مربع نص 48">
            <a:extLst>
              <a:ext uri="{FF2B5EF4-FFF2-40B4-BE49-F238E27FC236}">
                <a16:creationId xmlns:a16="http://schemas.microsoft.com/office/drawing/2014/main" id="{2446B583-3065-4B3D-972F-FF979197E6F9}"/>
              </a:ext>
            </a:extLst>
          </p:cNvPr>
          <p:cNvSpPr txBox="1"/>
          <p:nvPr/>
        </p:nvSpPr>
        <p:spPr>
          <a:xfrm>
            <a:off x="290622" y="4055724"/>
            <a:ext cx="99060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x</a:t>
            </a:r>
            <a:r>
              <a:rPr lang="en-US" b="1" baseline="30000" dirty="0">
                <a:solidFill>
                  <a:srgbClr val="FF0000"/>
                </a:solidFill>
              </a:rPr>
              <a:t>*</a:t>
            </a:r>
            <a:r>
              <a:rPr lang="en-US" b="1" dirty="0">
                <a:solidFill>
                  <a:srgbClr val="FF0000"/>
                </a:solidFill>
              </a:rPr>
              <a:t>(k)</a:t>
            </a:r>
            <a:endParaRPr lang="ar-SA" b="1" dirty="0">
              <a:solidFill>
                <a:srgbClr val="FF0000"/>
              </a:solidFill>
            </a:endParaRPr>
          </a:p>
        </p:txBody>
      </p:sp>
      <p:sp>
        <p:nvSpPr>
          <p:cNvPr id="72" name="مربع نص 49">
            <a:extLst>
              <a:ext uri="{FF2B5EF4-FFF2-40B4-BE49-F238E27FC236}">
                <a16:creationId xmlns:a16="http://schemas.microsoft.com/office/drawing/2014/main" id="{E1D8E238-D99E-46F7-8077-4CB68FDDA760}"/>
              </a:ext>
            </a:extLst>
          </p:cNvPr>
          <p:cNvSpPr txBox="1"/>
          <p:nvPr/>
        </p:nvSpPr>
        <p:spPr>
          <a:xfrm>
            <a:off x="1890822" y="2531724"/>
            <a:ext cx="457200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000" b="1" dirty="0">
                <a:solidFill>
                  <a:srgbClr val="FF0000"/>
                </a:solidFill>
                <a:sym typeface="Symbol"/>
              </a:rPr>
              <a:t></a:t>
            </a:r>
            <a:endParaRPr lang="ar-SA" sz="2000" b="1" dirty="0">
              <a:solidFill>
                <a:srgbClr val="FF0000"/>
              </a:solidFill>
            </a:endParaRPr>
          </a:p>
        </p:txBody>
      </p:sp>
      <p:sp>
        <p:nvSpPr>
          <p:cNvPr id="73" name="مربع نص 50">
            <a:extLst>
              <a:ext uri="{FF2B5EF4-FFF2-40B4-BE49-F238E27FC236}">
                <a16:creationId xmlns:a16="http://schemas.microsoft.com/office/drawing/2014/main" id="{61D79C19-A765-4646-983F-CEC10B04F8EB}"/>
              </a:ext>
            </a:extLst>
          </p:cNvPr>
          <p:cNvSpPr txBox="1"/>
          <p:nvPr/>
        </p:nvSpPr>
        <p:spPr>
          <a:xfrm>
            <a:off x="1890822" y="4055724"/>
            <a:ext cx="457200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  <a:sym typeface="Symbol"/>
              </a:rPr>
              <a:t>=</a:t>
            </a:r>
            <a:endParaRPr lang="ar-SA" sz="2000" dirty="0">
              <a:solidFill>
                <a:srgbClr val="FF0000"/>
              </a:solidFill>
            </a:endParaRPr>
          </a:p>
        </p:txBody>
      </p:sp>
      <p:sp>
        <p:nvSpPr>
          <p:cNvPr id="74" name="مربع نص 51">
            <a:extLst>
              <a:ext uri="{FF2B5EF4-FFF2-40B4-BE49-F238E27FC236}">
                <a16:creationId xmlns:a16="http://schemas.microsoft.com/office/drawing/2014/main" id="{1EE62088-0C29-4DCD-8FDB-661EF50CB3FA}"/>
              </a:ext>
            </a:extLst>
          </p:cNvPr>
          <p:cNvSpPr txBox="1"/>
          <p:nvPr/>
        </p:nvSpPr>
        <p:spPr>
          <a:xfrm>
            <a:off x="3186222" y="1922124"/>
            <a:ext cx="38100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b="1" dirty="0"/>
              <a:t>t</a:t>
            </a:r>
            <a:endParaRPr lang="ar-SA" b="1" dirty="0"/>
          </a:p>
        </p:txBody>
      </p:sp>
      <p:sp>
        <p:nvSpPr>
          <p:cNvPr id="75" name="مربع نص 52">
            <a:extLst>
              <a:ext uri="{FF2B5EF4-FFF2-40B4-BE49-F238E27FC236}">
                <a16:creationId xmlns:a16="http://schemas.microsoft.com/office/drawing/2014/main" id="{9408CFF5-33D1-4379-A3F4-16CC3EFB0DF0}"/>
              </a:ext>
            </a:extLst>
          </p:cNvPr>
          <p:cNvSpPr txBox="1"/>
          <p:nvPr/>
        </p:nvSpPr>
        <p:spPr>
          <a:xfrm>
            <a:off x="3186222" y="3446124"/>
            <a:ext cx="38100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b="1" dirty="0"/>
              <a:t>t</a:t>
            </a:r>
            <a:endParaRPr lang="ar-SA" b="1" dirty="0"/>
          </a:p>
        </p:txBody>
      </p:sp>
      <p:sp>
        <p:nvSpPr>
          <p:cNvPr id="76" name="مربع نص 53">
            <a:extLst>
              <a:ext uri="{FF2B5EF4-FFF2-40B4-BE49-F238E27FC236}">
                <a16:creationId xmlns:a16="http://schemas.microsoft.com/office/drawing/2014/main" id="{3D743A26-EBEC-4993-8FCB-568BF13E54CA}"/>
              </a:ext>
            </a:extLst>
          </p:cNvPr>
          <p:cNvSpPr txBox="1"/>
          <p:nvPr/>
        </p:nvSpPr>
        <p:spPr>
          <a:xfrm>
            <a:off x="3186222" y="4817724"/>
            <a:ext cx="38100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b="1" dirty="0"/>
              <a:t>t</a:t>
            </a:r>
            <a:endParaRPr lang="ar-SA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41077011-96F6-4450-B346-4EB4431B9D4A}"/>
                  </a:ext>
                </a:extLst>
              </p:cNvPr>
              <p:cNvSpPr/>
              <p:nvPr/>
            </p:nvSpPr>
            <p:spPr>
              <a:xfrm>
                <a:off x="4214762" y="1716021"/>
                <a:ext cx="905033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41077011-96F6-4450-B346-4EB4431B9D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4762" y="1716021"/>
                <a:ext cx="905033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C5D70334-4939-45B0-BF8D-0825CA38A6C1}"/>
                  </a:ext>
                </a:extLst>
              </p:cNvPr>
              <p:cNvSpPr/>
              <p:nvPr/>
            </p:nvSpPr>
            <p:spPr>
              <a:xfrm>
                <a:off x="3531263" y="2841702"/>
                <a:ext cx="2525598" cy="84786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C5D70334-4939-45B0-BF8D-0825CA38A6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1263" y="2841702"/>
                <a:ext cx="2525598" cy="84786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قوس 13">
            <a:extLst>
              <a:ext uri="{FF2B5EF4-FFF2-40B4-BE49-F238E27FC236}">
                <a16:creationId xmlns:a16="http://schemas.microsoft.com/office/drawing/2014/main" id="{40F80E01-EEFF-463E-839B-299DD2222E78}"/>
              </a:ext>
            </a:extLst>
          </p:cNvPr>
          <p:cNvSpPr/>
          <p:nvPr/>
        </p:nvSpPr>
        <p:spPr>
          <a:xfrm rot="10800000">
            <a:off x="1290187" y="1015146"/>
            <a:ext cx="3124200" cy="1371600"/>
          </a:xfrm>
          <a:prstGeom prst="arc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50F92294-3DFC-4904-AB8D-5579EED9A3FD}"/>
                  </a:ext>
                </a:extLst>
              </p:cNvPr>
              <p:cNvSpPr/>
              <p:nvPr/>
            </p:nvSpPr>
            <p:spPr>
              <a:xfrm>
                <a:off x="3492006" y="4393793"/>
                <a:ext cx="3232429" cy="84786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50F92294-3DFC-4904-AB8D-5579EED9A3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2006" y="4393793"/>
                <a:ext cx="3232429" cy="84786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" name="مربع نص 49">
            <a:extLst>
              <a:ext uri="{FF2B5EF4-FFF2-40B4-BE49-F238E27FC236}">
                <a16:creationId xmlns:a16="http://schemas.microsoft.com/office/drawing/2014/main" id="{A456B84E-207F-4E89-9C00-96101A6227DC}"/>
              </a:ext>
            </a:extLst>
          </p:cNvPr>
          <p:cNvSpPr txBox="1"/>
          <p:nvPr/>
        </p:nvSpPr>
        <p:spPr>
          <a:xfrm>
            <a:off x="4405422" y="2170277"/>
            <a:ext cx="457200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000" b="1" dirty="0">
                <a:solidFill>
                  <a:srgbClr val="FF0000"/>
                </a:solidFill>
                <a:sym typeface="Symbol"/>
              </a:rPr>
              <a:t></a:t>
            </a:r>
            <a:endParaRPr lang="ar-SA" sz="2000" b="1" dirty="0">
              <a:solidFill>
                <a:srgbClr val="FF0000"/>
              </a:solidFill>
            </a:endParaRPr>
          </a:p>
        </p:txBody>
      </p:sp>
      <p:sp>
        <p:nvSpPr>
          <p:cNvPr id="82" name="مربع نص 50">
            <a:extLst>
              <a:ext uri="{FF2B5EF4-FFF2-40B4-BE49-F238E27FC236}">
                <a16:creationId xmlns:a16="http://schemas.microsoft.com/office/drawing/2014/main" id="{3EAE1664-FF40-49B8-ACB0-5CFE86F0EFA2}"/>
              </a:ext>
            </a:extLst>
          </p:cNvPr>
          <p:cNvSpPr txBox="1"/>
          <p:nvPr/>
        </p:nvSpPr>
        <p:spPr>
          <a:xfrm>
            <a:off x="4414387" y="3831450"/>
            <a:ext cx="457200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  <a:sym typeface="Symbol"/>
              </a:rPr>
              <a:t>=</a:t>
            </a:r>
            <a:endParaRPr lang="ar-SA" sz="20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E660C581-48E7-4D98-BC11-CF2972AEDFFC}"/>
                  </a:ext>
                </a:extLst>
              </p:cNvPr>
              <p:cNvSpPr/>
              <p:nvPr/>
            </p:nvSpPr>
            <p:spPr>
              <a:xfrm>
                <a:off x="4399775" y="2326275"/>
                <a:ext cx="7281372" cy="121328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 algn="r" rtl="1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ar-SY" sz="2400" b="1" dirty="0"/>
                  <a:t>تحويل لابلاس للنبضة الواحدية (مع إزاحة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𝝉</m:t>
                    </m:r>
                  </m:oMath>
                </a14:m>
                <a:r>
                  <a:rPr lang="ar-SY" sz="2400" b="1" dirty="0"/>
                  <a:t>)</a:t>
                </a:r>
                <a:endParaRPr lang="en-US" sz="2400" b="1" dirty="0"/>
              </a:p>
              <a:p>
                <a:pPr algn="r" rtl="1">
                  <a:lnSpc>
                    <a:spcPct val="150000"/>
                  </a:lnSpc>
                </a:pPr>
                <a:r>
                  <a:rPr lang="en-US" sz="2400" b="1" dirty="0"/>
                  <a:t>		 </a:t>
                </a:r>
                <a:r>
                  <a:rPr lang="ar-SY" sz="2400" b="1" dirty="0"/>
                  <a:t> </a:t>
                </a:r>
                <a14:m>
                  <m:oMath xmlns:m="http://schemas.openxmlformats.org/officeDocument/2006/math">
                    <m:r>
                      <a:rPr lang="ar-SY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d>
                          <m:d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𝒕</m:t>
                            </m:r>
                            <m: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𝝉</m:t>
                            </m:r>
                          </m:e>
                        </m:d>
                      </m:e>
                    </m:d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𝝉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𝑠</m:t>
                        </m:r>
                      </m:sup>
                    </m:sSup>
                  </m:oMath>
                </a14:m>
                <a:endParaRPr lang="ar-SY" sz="2400" b="1" dirty="0"/>
              </a:p>
            </p:txBody>
          </p:sp>
        </mc:Choice>
        <mc:Fallback xmlns="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E660C581-48E7-4D98-BC11-CF2972AEDFF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9775" y="2326275"/>
                <a:ext cx="7281372" cy="1213281"/>
              </a:xfrm>
              <a:prstGeom prst="rect">
                <a:avLst/>
              </a:prstGeom>
              <a:blipFill>
                <a:blip r:embed="rId6"/>
                <a:stretch>
                  <a:fillRect r="-1173" b="-85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71390004-89E5-45C5-8FA6-344E0F467574}"/>
                  </a:ext>
                </a:extLst>
              </p:cNvPr>
              <p:cNvSpPr/>
              <p:nvPr/>
            </p:nvSpPr>
            <p:spPr>
              <a:xfrm>
                <a:off x="7356422" y="4010651"/>
                <a:ext cx="2944756" cy="93185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X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71390004-89E5-45C5-8FA6-344E0F4675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6422" y="4010651"/>
                <a:ext cx="2944756" cy="93185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8171C0AE-978D-4682-95B2-8625B0ED8D4C}"/>
              </a:ext>
            </a:extLst>
          </p:cNvPr>
          <p:cNvSpPr/>
          <p:nvPr/>
        </p:nvSpPr>
        <p:spPr>
          <a:xfrm>
            <a:off x="9672263" y="3450067"/>
            <a:ext cx="2008884" cy="5866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r-SY" sz="2400" b="1" dirty="0"/>
              <a:t>تصبح الإشارة:</a:t>
            </a:r>
            <a:endParaRPr lang="en-US" sz="2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6D301E73-DC2D-4E5B-946C-C270BEB0F302}"/>
                  </a:ext>
                </a:extLst>
              </p:cNvPr>
              <p:cNvSpPr/>
              <p:nvPr/>
            </p:nvSpPr>
            <p:spPr>
              <a:xfrm>
                <a:off x="7862474" y="4999544"/>
                <a:ext cx="3818673" cy="5865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342900" indent="-342900" algn="r" rtl="1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ar-SY" sz="2400" b="1" dirty="0"/>
                  <a:t>تحويل </a:t>
                </a:r>
                <a:r>
                  <a:rPr lang="en-US" sz="2400" b="1" dirty="0"/>
                  <a:t>Z</a:t>
                </a:r>
                <a:r>
                  <a:rPr lang="ar-SY" sz="2400" b="1" dirty="0"/>
                  <a:t> بعد استبدال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𝑠</m:t>
                        </m:r>
                      </m:sup>
                    </m:sSup>
                  </m:oMath>
                </a14:m>
                <a:r>
                  <a:rPr lang="ar-SY" sz="2400" b="1" dirty="0"/>
                  <a:t>:</a:t>
                </a:r>
                <a:endParaRPr lang="en-US" sz="2400" b="1" dirty="0"/>
              </a:p>
            </p:txBody>
          </p:sp>
        </mc:Choice>
        <mc:Fallback xmlns=""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6D301E73-DC2D-4E5B-946C-C270BEB0F3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2474" y="4999544"/>
                <a:ext cx="3818673" cy="586507"/>
              </a:xfrm>
              <a:prstGeom prst="rect">
                <a:avLst/>
              </a:prstGeom>
              <a:blipFill>
                <a:blip r:embed="rId8"/>
                <a:stretch>
                  <a:fillRect l="-1757" r="-2236" b="-239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6B311336-88AA-4A99-93FD-B2B43A1D0D00}"/>
                  </a:ext>
                </a:extLst>
              </p:cNvPr>
              <p:cNvSpPr/>
              <p:nvPr/>
            </p:nvSpPr>
            <p:spPr>
              <a:xfrm>
                <a:off x="7655682" y="5707768"/>
                <a:ext cx="2346236" cy="931858"/>
              </a:xfrm>
              <a:prstGeom prst="rect">
                <a:avLst/>
              </a:prstGeom>
              <a:ln w="28575">
                <a:solidFill>
                  <a:srgbClr val="FF000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X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6B311336-88AA-4A99-93FD-B2B43A1D0D0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5682" y="5707768"/>
                <a:ext cx="2346236" cy="93185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28575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89010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uiExpand="1" build="p"/>
      <p:bldP spid="69" grpId="0"/>
      <p:bldP spid="70" grpId="0"/>
      <p:bldP spid="71" grpId="0"/>
      <p:bldP spid="72" grpId="0"/>
      <p:bldP spid="73" grpId="0"/>
      <p:bldP spid="74" grpId="0"/>
      <p:bldP spid="75" grpId="0"/>
      <p:bldP spid="76" grpId="0"/>
      <p:bldP spid="77" grpId="0"/>
      <p:bldP spid="78" grpId="0"/>
      <p:bldP spid="79" grpId="0" animBg="1"/>
      <p:bldP spid="80" grpId="0"/>
      <p:bldP spid="81" grpId="0"/>
      <p:bldP spid="82" grpId="0"/>
      <p:bldP spid="83" grpId="0"/>
      <p:bldP spid="84" grpId="0"/>
      <p:bldP spid="4" grpId="0"/>
      <p:bldP spid="85" grpId="0"/>
      <p:bldP spid="86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4219</TotalTime>
  <Words>1501</Words>
  <Application>Microsoft Office PowerPoint</Application>
  <PresentationFormat>Widescreen</PresentationFormat>
  <Paragraphs>204</Paragraphs>
  <Slides>24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Arial</vt:lpstr>
      <vt:lpstr>Calibri</vt:lpstr>
      <vt:lpstr>Calibri Light</vt:lpstr>
      <vt:lpstr>Cambria Math</vt:lpstr>
      <vt:lpstr>Tahoma</vt:lpstr>
      <vt:lpstr>Wingdings</vt:lpstr>
      <vt:lpstr>Office Theme</vt:lpstr>
      <vt:lpstr>التحكم الحديث 2 (التحكم الرقمي)  Modern Control 2 (Digital Control)</vt:lpstr>
      <vt:lpstr>تطبيقات التحكم الرقمي</vt:lpstr>
      <vt:lpstr>تطبيقات التحكم الرقمي</vt:lpstr>
      <vt:lpstr>الأنظمة السببية</vt:lpstr>
      <vt:lpstr>تحويل Z</vt:lpstr>
      <vt:lpstr>تحويل Z</vt:lpstr>
      <vt:lpstr>تحويل Z</vt:lpstr>
      <vt:lpstr>تحويل Z</vt:lpstr>
      <vt:lpstr>تحويل Z</vt:lpstr>
      <vt:lpstr>تحويل Z</vt:lpstr>
      <vt:lpstr>تحويل Z</vt:lpstr>
      <vt:lpstr>تحويلات Z الشهيرة</vt:lpstr>
      <vt:lpstr>تحويلات Z الشهيرة</vt:lpstr>
      <vt:lpstr>تحويلات Z الشهيرة</vt:lpstr>
      <vt:lpstr>خصائص تحويل Z</vt:lpstr>
      <vt:lpstr>خصائص تحويل Z</vt:lpstr>
      <vt:lpstr>خصائص تحويل Z</vt:lpstr>
      <vt:lpstr>خصائص تحويل Z</vt:lpstr>
      <vt:lpstr>خصائص تحويل Z</vt:lpstr>
      <vt:lpstr>استراحة</vt:lpstr>
      <vt:lpstr>تحويل Z العكسي</vt:lpstr>
      <vt:lpstr>تحويل Z العكسي</vt:lpstr>
      <vt:lpstr>تحويل Z العكسي</vt:lpstr>
      <vt:lpstr>تحويل Z العكسي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التحكم الحديث 2 (التحكم الرقمي)  Modern Control 2 (Digital Control)</dc:title>
  <dc:creator>Asaad Kaadan</dc:creator>
  <cp:lastModifiedBy>Asaad Kaadan</cp:lastModifiedBy>
  <cp:revision>121</cp:revision>
  <dcterms:created xsi:type="dcterms:W3CDTF">2019-02-19T07:45:50Z</dcterms:created>
  <dcterms:modified xsi:type="dcterms:W3CDTF">2019-02-27T05:12:13Z</dcterms:modified>
</cp:coreProperties>
</file>